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97" r:id="rId3"/>
    <p:sldId id="308" r:id="rId4"/>
    <p:sldId id="309" r:id="rId5"/>
    <p:sldId id="310" r:id="rId6"/>
    <p:sldId id="301" r:id="rId7"/>
    <p:sldId id="311" r:id="rId8"/>
    <p:sldId id="315" r:id="rId9"/>
    <p:sldId id="312" r:id="rId10"/>
    <p:sldId id="316" r:id="rId11"/>
    <p:sldId id="27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2654"/>
    <a:srgbClr val="001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p:restoredTop sz="94661"/>
  </p:normalViewPr>
  <p:slideViewPr>
    <p:cSldViewPr>
      <p:cViewPr varScale="1">
        <p:scale>
          <a:sx n="199" d="100"/>
          <a:sy n="199" d="100"/>
        </p:scale>
        <p:origin x="440"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543038-F271-B44C-A609-61624E5FF5AB}" type="doc">
      <dgm:prSet loTypeId="urn:microsoft.com/office/officeart/2005/8/layout/pyramid1" loCatId="" qsTypeId="urn:microsoft.com/office/officeart/2005/8/quickstyle/simple4" qsCatId="simple" csTypeId="urn:microsoft.com/office/officeart/2005/8/colors/accent1_2" csCatId="accent1" phldr="1"/>
      <dgm:spPr/>
      <dgm:t>
        <a:bodyPr/>
        <a:lstStyle/>
        <a:p>
          <a:endParaRPr lang="en-US"/>
        </a:p>
      </dgm:t>
    </dgm:pt>
    <dgm:pt modelId="{A13ED68C-9BEB-2D4C-9A9D-4FF7F696211E}">
      <dgm:prSet/>
      <dgm:spPr/>
      <dgm:t>
        <a:bodyPr/>
        <a:lstStyle/>
        <a:p>
          <a:pPr rtl="0"/>
          <a:r>
            <a:rPr lang="en-US" dirty="0" smtClean="0"/>
            <a:t>Dependent </a:t>
          </a:r>
          <a:r>
            <a:rPr lang="en-US" i="1" dirty="0" smtClean="0"/>
            <a:t>t</a:t>
          </a:r>
          <a:r>
            <a:rPr lang="en-US" dirty="0" smtClean="0"/>
            <a:t>-Test</a:t>
          </a:r>
          <a:endParaRPr lang="en-US" dirty="0"/>
        </a:p>
      </dgm:t>
    </dgm:pt>
    <dgm:pt modelId="{9F38B551-A426-E94C-BBA8-F4C2318589D2}" type="parTrans" cxnId="{27AAEF74-B392-6E4B-B302-2E38EAD6547A}">
      <dgm:prSet/>
      <dgm:spPr/>
      <dgm:t>
        <a:bodyPr/>
        <a:lstStyle/>
        <a:p>
          <a:endParaRPr lang="en-US"/>
        </a:p>
      </dgm:t>
    </dgm:pt>
    <dgm:pt modelId="{78C07CA1-B586-F244-AA77-DDAA5D980254}" type="sibTrans" cxnId="{27AAEF74-B392-6E4B-B302-2E38EAD6547A}">
      <dgm:prSet/>
      <dgm:spPr/>
      <dgm:t>
        <a:bodyPr/>
        <a:lstStyle/>
        <a:p>
          <a:endParaRPr lang="en-US"/>
        </a:p>
      </dgm:t>
    </dgm:pt>
    <dgm:pt modelId="{1CE252B9-E661-E545-A43D-AF9F6C107A4B}">
      <dgm:prSet/>
      <dgm:spPr/>
      <dgm:t>
        <a:bodyPr/>
        <a:lstStyle/>
        <a:p>
          <a:pPr rtl="0"/>
          <a:r>
            <a:rPr lang="en-US" smtClean="0"/>
            <a:t>End of Presentation</a:t>
          </a:r>
          <a:endParaRPr lang="en-US"/>
        </a:p>
      </dgm:t>
    </dgm:pt>
    <dgm:pt modelId="{F41F37CF-2695-E841-8D68-F7A0788E8A48}" type="parTrans" cxnId="{22084601-BF09-3748-9512-68D73C701C0D}">
      <dgm:prSet/>
      <dgm:spPr/>
      <dgm:t>
        <a:bodyPr/>
        <a:lstStyle/>
        <a:p>
          <a:endParaRPr lang="en-US"/>
        </a:p>
      </dgm:t>
    </dgm:pt>
    <dgm:pt modelId="{76A7FDA8-7558-F046-9383-FC32324FCF58}" type="sibTrans" cxnId="{22084601-BF09-3748-9512-68D73C701C0D}">
      <dgm:prSet/>
      <dgm:spPr/>
      <dgm:t>
        <a:bodyPr/>
        <a:lstStyle/>
        <a:p>
          <a:endParaRPr lang="en-US"/>
        </a:p>
      </dgm:t>
    </dgm:pt>
    <dgm:pt modelId="{1BD4007E-106D-184C-930C-DA383DE887FC}" type="pres">
      <dgm:prSet presAssocID="{F8543038-F271-B44C-A609-61624E5FF5AB}" presName="Name0" presStyleCnt="0">
        <dgm:presLayoutVars>
          <dgm:dir/>
          <dgm:animLvl val="lvl"/>
          <dgm:resizeHandles val="exact"/>
        </dgm:presLayoutVars>
      </dgm:prSet>
      <dgm:spPr/>
      <dgm:t>
        <a:bodyPr/>
        <a:lstStyle/>
        <a:p>
          <a:endParaRPr lang="en-US"/>
        </a:p>
      </dgm:t>
    </dgm:pt>
    <dgm:pt modelId="{51EFE25D-18DC-C347-AD87-891706CB57A3}" type="pres">
      <dgm:prSet presAssocID="{A13ED68C-9BEB-2D4C-9A9D-4FF7F696211E}" presName="Name8" presStyleCnt="0"/>
      <dgm:spPr/>
    </dgm:pt>
    <dgm:pt modelId="{84DC221C-8ADF-8F4C-A4AB-1ED1486C2BAB}" type="pres">
      <dgm:prSet presAssocID="{A13ED68C-9BEB-2D4C-9A9D-4FF7F696211E}" presName="level" presStyleLbl="node1" presStyleIdx="0" presStyleCnt="2">
        <dgm:presLayoutVars>
          <dgm:chMax val="1"/>
          <dgm:bulletEnabled val="1"/>
        </dgm:presLayoutVars>
      </dgm:prSet>
      <dgm:spPr/>
      <dgm:t>
        <a:bodyPr/>
        <a:lstStyle/>
        <a:p>
          <a:endParaRPr lang="en-US"/>
        </a:p>
      </dgm:t>
    </dgm:pt>
    <dgm:pt modelId="{2E2C436E-4AC4-9B44-A458-C394BA2F8995}" type="pres">
      <dgm:prSet presAssocID="{A13ED68C-9BEB-2D4C-9A9D-4FF7F696211E}" presName="levelTx" presStyleLbl="revTx" presStyleIdx="0" presStyleCnt="0">
        <dgm:presLayoutVars>
          <dgm:chMax val="1"/>
          <dgm:bulletEnabled val="1"/>
        </dgm:presLayoutVars>
      </dgm:prSet>
      <dgm:spPr/>
      <dgm:t>
        <a:bodyPr/>
        <a:lstStyle/>
        <a:p>
          <a:endParaRPr lang="en-US"/>
        </a:p>
      </dgm:t>
    </dgm:pt>
    <dgm:pt modelId="{22E6D29C-3EAE-224F-8EC6-90837AC9132C}" type="pres">
      <dgm:prSet presAssocID="{1CE252B9-E661-E545-A43D-AF9F6C107A4B}" presName="Name8" presStyleCnt="0"/>
      <dgm:spPr/>
    </dgm:pt>
    <dgm:pt modelId="{570ECD48-A719-8C40-9E13-BDECC43874A0}" type="pres">
      <dgm:prSet presAssocID="{1CE252B9-E661-E545-A43D-AF9F6C107A4B}" presName="level" presStyleLbl="node1" presStyleIdx="1" presStyleCnt="2">
        <dgm:presLayoutVars>
          <dgm:chMax val="1"/>
          <dgm:bulletEnabled val="1"/>
        </dgm:presLayoutVars>
      </dgm:prSet>
      <dgm:spPr/>
      <dgm:t>
        <a:bodyPr/>
        <a:lstStyle/>
        <a:p>
          <a:endParaRPr lang="en-US"/>
        </a:p>
      </dgm:t>
    </dgm:pt>
    <dgm:pt modelId="{8B3425F1-0D5A-7542-A13F-309B4F9FFBD7}" type="pres">
      <dgm:prSet presAssocID="{1CE252B9-E661-E545-A43D-AF9F6C107A4B}" presName="levelTx" presStyleLbl="revTx" presStyleIdx="0" presStyleCnt="0">
        <dgm:presLayoutVars>
          <dgm:chMax val="1"/>
          <dgm:bulletEnabled val="1"/>
        </dgm:presLayoutVars>
      </dgm:prSet>
      <dgm:spPr/>
      <dgm:t>
        <a:bodyPr/>
        <a:lstStyle/>
        <a:p>
          <a:endParaRPr lang="en-US"/>
        </a:p>
      </dgm:t>
    </dgm:pt>
  </dgm:ptLst>
  <dgm:cxnLst>
    <dgm:cxn modelId="{38152BC6-2A18-5E4D-874B-7A8B2DD4F391}" type="presOf" srcId="{1CE252B9-E661-E545-A43D-AF9F6C107A4B}" destId="{570ECD48-A719-8C40-9E13-BDECC43874A0}" srcOrd="0" destOrd="0" presId="urn:microsoft.com/office/officeart/2005/8/layout/pyramid1"/>
    <dgm:cxn modelId="{27AAEF74-B392-6E4B-B302-2E38EAD6547A}" srcId="{F8543038-F271-B44C-A609-61624E5FF5AB}" destId="{A13ED68C-9BEB-2D4C-9A9D-4FF7F696211E}" srcOrd="0" destOrd="0" parTransId="{9F38B551-A426-E94C-BBA8-F4C2318589D2}" sibTransId="{78C07CA1-B586-F244-AA77-DDAA5D980254}"/>
    <dgm:cxn modelId="{22084601-BF09-3748-9512-68D73C701C0D}" srcId="{F8543038-F271-B44C-A609-61624E5FF5AB}" destId="{1CE252B9-E661-E545-A43D-AF9F6C107A4B}" srcOrd="1" destOrd="0" parTransId="{F41F37CF-2695-E841-8D68-F7A0788E8A48}" sibTransId="{76A7FDA8-7558-F046-9383-FC32324FCF58}"/>
    <dgm:cxn modelId="{B585C472-C638-5A44-BD9A-AD75C8593FE9}" type="presOf" srcId="{1CE252B9-E661-E545-A43D-AF9F6C107A4B}" destId="{8B3425F1-0D5A-7542-A13F-309B4F9FFBD7}" srcOrd="1" destOrd="0" presId="urn:microsoft.com/office/officeart/2005/8/layout/pyramid1"/>
    <dgm:cxn modelId="{FCDE2A41-7CCE-944B-84B7-6536272FB48A}" type="presOf" srcId="{A13ED68C-9BEB-2D4C-9A9D-4FF7F696211E}" destId="{84DC221C-8ADF-8F4C-A4AB-1ED1486C2BAB}" srcOrd="0" destOrd="0" presId="urn:microsoft.com/office/officeart/2005/8/layout/pyramid1"/>
    <dgm:cxn modelId="{462841F8-F94D-2C41-ABCB-11B6CE1865BF}" type="presOf" srcId="{F8543038-F271-B44C-A609-61624E5FF5AB}" destId="{1BD4007E-106D-184C-930C-DA383DE887FC}" srcOrd="0" destOrd="0" presId="urn:microsoft.com/office/officeart/2005/8/layout/pyramid1"/>
    <dgm:cxn modelId="{6F708E42-3F3B-894F-921E-0B5B759FB861}" type="presOf" srcId="{A13ED68C-9BEB-2D4C-9A9D-4FF7F696211E}" destId="{2E2C436E-4AC4-9B44-A458-C394BA2F8995}" srcOrd="1" destOrd="0" presId="urn:microsoft.com/office/officeart/2005/8/layout/pyramid1"/>
    <dgm:cxn modelId="{1B085AB2-BD98-F14E-84EE-A2D5A3F46ED2}" type="presParOf" srcId="{1BD4007E-106D-184C-930C-DA383DE887FC}" destId="{51EFE25D-18DC-C347-AD87-891706CB57A3}" srcOrd="0" destOrd="0" presId="urn:microsoft.com/office/officeart/2005/8/layout/pyramid1"/>
    <dgm:cxn modelId="{C4FF6D36-5A5E-0044-942A-21D2D2A4227A}" type="presParOf" srcId="{51EFE25D-18DC-C347-AD87-891706CB57A3}" destId="{84DC221C-8ADF-8F4C-A4AB-1ED1486C2BAB}" srcOrd="0" destOrd="0" presId="urn:microsoft.com/office/officeart/2005/8/layout/pyramid1"/>
    <dgm:cxn modelId="{C93F8B56-FC0C-B443-BD94-88975255AFF4}" type="presParOf" srcId="{51EFE25D-18DC-C347-AD87-891706CB57A3}" destId="{2E2C436E-4AC4-9B44-A458-C394BA2F8995}" srcOrd="1" destOrd="0" presId="urn:microsoft.com/office/officeart/2005/8/layout/pyramid1"/>
    <dgm:cxn modelId="{DB62D8E5-F052-0940-9844-04C2130AF324}" type="presParOf" srcId="{1BD4007E-106D-184C-930C-DA383DE887FC}" destId="{22E6D29C-3EAE-224F-8EC6-90837AC9132C}" srcOrd="1" destOrd="0" presId="urn:microsoft.com/office/officeart/2005/8/layout/pyramid1"/>
    <dgm:cxn modelId="{0AE26AD8-1281-EE41-AEF9-4790618304BC}" type="presParOf" srcId="{22E6D29C-3EAE-224F-8EC6-90837AC9132C}" destId="{570ECD48-A719-8C40-9E13-BDECC43874A0}" srcOrd="0" destOrd="0" presId="urn:microsoft.com/office/officeart/2005/8/layout/pyramid1"/>
    <dgm:cxn modelId="{A6D62E04-E497-1441-9BC5-EFC8148A9A1A}" type="presParOf" srcId="{22E6D29C-3EAE-224F-8EC6-90837AC9132C}" destId="{8B3425F1-0D5A-7542-A13F-309B4F9FFBD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C221C-8ADF-8F4C-A4AB-1ED1486C2BAB}">
      <dsp:nvSpPr>
        <dsp:cNvPr id="0" name=""/>
        <dsp:cNvSpPr/>
      </dsp:nvSpPr>
      <dsp:spPr>
        <a:xfrm>
          <a:off x="2057400" y="0"/>
          <a:ext cx="4114800" cy="2910681"/>
        </a:xfrm>
        <a:prstGeom prst="trapezoid">
          <a:avLst>
            <a:gd name="adj" fmla="val 7068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rtl="0">
            <a:lnSpc>
              <a:spcPct val="90000"/>
            </a:lnSpc>
            <a:spcBef>
              <a:spcPct val="0"/>
            </a:spcBef>
            <a:spcAft>
              <a:spcPct val="35000"/>
            </a:spcAft>
          </a:pPr>
          <a:r>
            <a:rPr lang="en-US" sz="6500" kern="1200" dirty="0" smtClean="0"/>
            <a:t>Dependent </a:t>
          </a:r>
          <a:r>
            <a:rPr lang="en-US" sz="6500" i="1" kern="1200" dirty="0" smtClean="0"/>
            <a:t>t</a:t>
          </a:r>
          <a:r>
            <a:rPr lang="en-US" sz="6500" kern="1200" dirty="0" smtClean="0"/>
            <a:t>-Test</a:t>
          </a:r>
          <a:endParaRPr lang="en-US" sz="6500" kern="1200" dirty="0"/>
        </a:p>
      </dsp:txBody>
      <dsp:txXfrm>
        <a:off x="2057400" y="0"/>
        <a:ext cx="4114800" cy="2910681"/>
      </dsp:txXfrm>
    </dsp:sp>
    <dsp:sp modelId="{570ECD48-A719-8C40-9E13-BDECC43874A0}">
      <dsp:nvSpPr>
        <dsp:cNvPr id="0" name=""/>
        <dsp:cNvSpPr/>
      </dsp:nvSpPr>
      <dsp:spPr>
        <a:xfrm>
          <a:off x="0" y="2910681"/>
          <a:ext cx="8229600" cy="2910681"/>
        </a:xfrm>
        <a:prstGeom prst="trapezoid">
          <a:avLst>
            <a:gd name="adj" fmla="val 7068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rtl="0">
            <a:lnSpc>
              <a:spcPct val="90000"/>
            </a:lnSpc>
            <a:spcBef>
              <a:spcPct val="0"/>
            </a:spcBef>
            <a:spcAft>
              <a:spcPct val="35000"/>
            </a:spcAft>
          </a:pPr>
          <a:r>
            <a:rPr lang="en-US" sz="6500" kern="1200" smtClean="0"/>
            <a:t>End of Presentation</a:t>
          </a:r>
          <a:endParaRPr lang="en-US" sz="6500" kern="1200"/>
        </a:p>
      </dsp:txBody>
      <dsp:txXfrm>
        <a:off x="1440179" y="2910681"/>
        <a:ext cx="5349240" cy="291068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252747-AACE-4AB3-AD6C-7312DB1EC921}" type="datetimeFigureOut">
              <a:rPr lang="en-US" smtClean="0"/>
              <a:t>10/21/15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D0BF41-17FD-43F1-B3B5-5D96A472EB62}" type="slidenum">
              <a:rPr lang="en-US" smtClean="0"/>
              <a:t>‹#›</a:t>
            </a:fld>
            <a:endParaRPr lang="en-US"/>
          </a:p>
        </p:txBody>
      </p:sp>
    </p:spTree>
    <p:extLst>
      <p:ext uri="{BB962C8B-B14F-4D97-AF65-F5344CB8AC3E}">
        <p14:creationId xmlns:p14="http://schemas.microsoft.com/office/powerpoint/2010/main" val="3839082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0BF41-17FD-43F1-B3B5-5D96A472EB62}" type="slidenum">
              <a:rPr lang="en-US" smtClean="0"/>
              <a:t>11</a:t>
            </a:fld>
            <a:endParaRPr lang="en-US"/>
          </a:p>
        </p:txBody>
      </p:sp>
    </p:spTree>
    <p:extLst>
      <p:ext uri="{BB962C8B-B14F-4D97-AF65-F5344CB8AC3E}">
        <p14:creationId xmlns:p14="http://schemas.microsoft.com/office/powerpoint/2010/main" val="52735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99D3853-3188-4398-ABA6-307A6729E8D4}" type="datetime1">
              <a:rPr lang="en-US" smtClean="0"/>
              <a:t>10/21/15</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854445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807B9-823A-44D3-A830-9795654C6833}" type="datetime1">
              <a:rPr lang="en-US" smtClean="0"/>
              <a:t>10/21/15</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95594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9C3463-EF26-4505-A3D6-0AEDC3E83E98}" type="datetime1">
              <a:rPr lang="en-US" smtClean="0"/>
              <a:t>10/21/15</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02077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596679-7B7E-454E-A95C-517422D3966C}" type="datetime1">
              <a:rPr lang="en-US" smtClean="0"/>
              <a:t>10/21/15</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551748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30070E-D363-4A9C-B911-D9A463825519}" type="datetime1">
              <a:rPr lang="en-US" smtClean="0"/>
              <a:t>10/21/15</a:t>
            </a:fld>
            <a:endParaRPr lang="en-US"/>
          </a:p>
        </p:txBody>
      </p:sp>
      <p:sp>
        <p:nvSpPr>
          <p:cNvPr id="8" name="Footer Placeholder 7"/>
          <p:cNvSpPr>
            <a:spLocks noGrp="1"/>
          </p:cNvSpPr>
          <p:nvPr>
            <p:ph type="ftr" sz="quarter" idx="11"/>
          </p:nvPr>
        </p:nvSpPr>
        <p:spPr/>
        <p:txBody>
          <a:bodyPr/>
          <a:lstStyle/>
          <a:p>
            <a:r>
              <a:rPr lang="en-US" smtClean="0"/>
              <a:t>Copyright 2014 by Alfred P. Rovai, Jason D. Baker, and Michael K. Ponton</a:t>
            </a:r>
            <a:endParaRPr lang="en-US"/>
          </a:p>
        </p:txBody>
      </p:sp>
      <p:sp>
        <p:nvSpPr>
          <p:cNvPr id="9" name="Slide Number Placeholder 8"/>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392066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B230E1-7F74-4E93-A867-A38B563B8581}" type="datetime1">
              <a:rPr lang="en-US" smtClean="0"/>
              <a:t>10/21/15</a:t>
            </a:fld>
            <a:endParaRPr lang="en-US"/>
          </a:p>
        </p:txBody>
      </p:sp>
      <p:sp>
        <p:nvSpPr>
          <p:cNvPr id="4" name="Footer Placeholder 3"/>
          <p:cNvSpPr>
            <a:spLocks noGrp="1"/>
          </p:cNvSpPr>
          <p:nvPr>
            <p:ph type="ftr" sz="quarter" idx="11"/>
          </p:nvPr>
        </p:nvSpPr>
        <p:spPr/>
        <p:txBody>
          <a:bodyPr/>
          <a:lstStyle/>
          <a:p>
            <a:r>
              <a:rPr lang="en-US" smtClean="0"/>
              <a:t>Copyright 2014 by Alfred P. Rovai, Jason D. Baker, and Michael K. Ponton</a:t>
            </a:r>
            <a:endParaRPr lang="en-US"/>
          </a:p>
        </p:txBody>
      </p:sp>
      <p:sp>
        <p:nvSpPr>
          <p:cNvPr id="5" name="Slide Number Placeholder 4"/>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2382595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56A8B3-707A-4C07-A3A9-C9341EB252BF}" type="datetime1">
              <a:rPr lang="en-US" smtClean="0"/>
              <a:t>10/21/15</a:t>
            </a:fld>
            <a:endParaRPr lang="en-US"/>
          </a:p>
        </p:txBody>
      </p:sp>
      <p:sp>
        <p:nvSpPr>
          <p:cNvPr id="3" name="Footer Placeholder 2"/>
          <p:cNvSpPr>
            <a:spLocks noGrp="1"/>
          </p:cNvSpPr>
          <p:nvPr>
            <p:ph type="ftr" sz="quarter" idx="11"/>
          </p:nvPr>
        </p:nvSpPr>
        <p:spPr/>
        <p:txBody>
          <a:bodyPr/>
          <a:lstStyle/>
          <a:p>
            <a:r>
              <a:rPr lang="en-US" smtClean="0"/>
              <a:t>Copyright 2014 by Alfred P. Rovai, Jason D. Baker, and Michael K. Ponton</a:t>
            </a:r>
            <a:endParaRPr lang="en-US"/>
          </a:p>
        </p:txBody>
      </p:sp>
      <p:sp>
        <p:nvSpPr>
          <p:cNvPr id="4" name="Slide Number Placeholder 3"/>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1440121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D16A4-BEE0-4D5E-9504-098B3B1FCA6F}" type="datetime1">
              <a:rPr lang="en-US" smtClean="0"/>
              <a:t>10/21/15</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17297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7DDE4-DA66-47F5-B123-60C0B0D7E1BE}" type="datetime1">
              <a:rPr lang="en-US" smtClean="0"/>
              <a:t>10/21/15</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1696501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8B7D93-0BE6-4CF8-9B57-C245C6C87181}" type="datetime1">
              <a:rPr lang="en-US" smtClean="0"/>
              <a:t>10/21/15</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873526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16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9F85E7-6387-462E-9934-6C92A8736218}" type="datetime1">
              <a:rPr lang="en-US" smtClean="0"/>
              <a:t>10/21/15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2014 by Alfred P. Rovai, Jason D. Baker, and Michael K. Ponton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2AE74-9504-4F08-A931-E4840DD8D596}" type="slidenum">
              <a:rPr lang="en-US" smtClean="0"/>
              <a:t>‹#›</a:t>
            </a:fld>
            <a:endParaRPr lang="en-US"/>
          </a:p>
        </p:txBody>
      </p:sp>
    </p:spTree>
    <p:extLst>
      <p:ext uri="{BB962C8B-B14F-4D97-AF65-F5344CB8AC3E}">
        <p14:creationId xmlns:p14="http://schemas.microsoft.com/office/powerpoint/2010/main" val="937107555"/>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4.emf"/><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hyperlink" Target="http://www.watertreepress.com/stat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i="1" dirty="0">
                <a:latin typeface="Times New Roman" pitchFamily="18" charset="0"/>
                <a:cs typeface="Times New Roman" pitchFamily="18" charset="0"/>
              </a:rPr>
              <a:t>Statistical Fundamentals</a:t>
            </a:r>
            <a:r>
              <a:rPr lang="en-US" sz="2400" dirty="0">
                <a:latin typeface="Times New Roman" pitchFamily="18" charset="0"/>
                <a:cs typeface="Times New Roman" pitchFamily="18" charset="0"/>
              </a:rPr>
              <a:t>: </a:t>
            </a:r>
            <a:br>
              <a:rPr lang="en-US" sz="2400" dirty="0">
                <a:latin typeface="Times New Roman" pitchFamily="18" charset="0"/>
                <a:cs typeface="Times New Roman" pitchFamily="18" charset="0"/>
              </a:rPr>
            </a:br>
            <a:r>
              <a:rPr lang="en-US" sz="2400" i="1" dirty="0">
                <a:latin typeface="Times New Roman" pitchFamily="18" charset="0"/>
                <a:cs typeface="Times New Roman" pitchFamily="18" charset="0"/>
              </a:rPr>
              <a:t>Using Microsoft Excel for </a:t>
            </a:r>
            <a:r>
              <a:rPr lang="en-US" sz="2400" i="1" dirty="0" err="1">
                <a:latin typeface="Times New Roman" pitchFamily="18" charset="0"/>
                <a:cs typeface="Times New Roman" pitchFamily="18" charset="0"/>
              </a:rPr>
              <a:t>Univariate</a:t>
            </a:r>
            <a:r>
              <a:rPr lang="en-US" sz="2400" i="1" dirty="0">
                <a:latin typeface="Times New Roman" pitchFamily="18" charset="0"/>
                <a:cs typeface="Times New Roman" pitchFamily="18" charset="0"/>
              </a:rPr>
              <a:t> and Bivariate Analysis</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Alfred P. Rovai</a:t>
            </a:r>
          </a:p>
        </p:txBody>
      </p:sp>
      <p:sp>
        <p:nvSpPr>
          <p:cNvPr id="3" name="Content Placeholder 2"/>
          <p:cNvSpPr>
            <a:spLocks noGrp="1"/>
          </p:cNvSpPr>
          <p:nvPr>
            <p:ph idx="1"/>
          </p:nvPr>
        </p:nvSpPr>
        <p:spPr>
          <a:xfrm>
            <a:off x="3429000" y="1981201"/>
            <a:ext cx="5257800" cy="1981200"/>
          </a:xfrm>
        </p:spPr>
        <p:txBody>
          <a:bodyPr>
            <a:normAutofit/>
          </a:bodyPr>
          <a:lstStyle/>
          <a:p>
            <a:pPr marL="0" indent="0" algn="ctr">
              <a:buNone/>
            </a:pPr>
            <a:r>
              <a:rPr lang="en-US" sz="4000" dirty="0">
                <a:latin typeface="Times New Roman" pitchFamily="18" charset="0"/>
                <a:cs typeface="Times New Roman" pitchFamily="18" charset="0"/>
              </a:rPr>
              <a:t>D</a:t>
            </a:r>
            <a:r>
              <a:rPr lang="en-US" sz="4000" dirty="0" smtClean="0">
                <a:latin typeface="Times New Roman" pitchFamily="18" charset="0"/>
                <a:cs typeface="Times New Roman" pitchFamily="18" charset="0"/>
              </a:rPr>
              <a:t>ependent</a:t>
            </a:r>
            <a:r>
              <a:rPr lang="en-US" sz="4000" i="1" dirty="0" smtClean="0">
                <a:latin typeface="Times New Roman" pitchFamily="18" charset="0"/>
                <a:cs typeface="Times New Roman" pitchFamily="18" charset="0"/>
              </a:rPr>
              <a:t> t</a:t>
            </a:r>
            <a:r>
              <a:rPr lang="en-US" sz="4000" dirty="0" smtClean="0">
                <a:latin typeface="Times New Roman" pitchFamily="18" charset="0"/>
                <a:cs typeface="Times New Roman" pitchFamily="18" charset="0"/>
              </a:rPr>
              <a:t>-Test</a:t>
            </a:r>
          </a:p>
          <a:p>
            <a:pPr marL="0" indent="0" algn="ctr">
              <a:buNone/>
            </a:pPr>
            <a:endParaRPr lang="en-US" sz="2400" dirty="0">
              <a:latin typeface="Times New Roman" pitchFamily="18" charset="0"/>
              <a:cs typeface="Times New Roman" pitchFamily="18" charset="0"/>
            </a:endParaRPr>
          </a:p>
          <a:p>
            <a:pPr marL="0" indent="0" algn="ctr">
              <a:buNone/>
            </a:pPr>
            <a:r>
              <a:rPr lang="en-US" sz="2400" dirty="0" smtClean="0">
                <a:latin typeface="Times New Roman" pitchFamily="18" charset="0"/>
                <a:cs typeface="Times New Roman" pitchFamily="18" charset="0"/>
              </a:rPr>
              <a:t>PowerPoint Prepared by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Alfred P. Rovai</a:t>
            </a:r>
          </a:p>
          <a:p>
            <a:pPr marL="0" indent="0" algn="ctr">
              <a:buNone/>
            </a:pP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a:latin typeface="Times New Roman" pitchFamily="18" charset="0"/>
                <a:cs typeface="Times New Roman" pitchFamily="18" charset="0"/>
              </a:rPr>
              <a:t>Presentation  </a:t>
            </a:r>
            <a:r>
              <a:rPr lang="en-US" dirty="0">
                <a:latin typeface="Times New Roman"/>
                <a:cs typeface="Times New Roman"/>
              </a:rPr>
              <a:t>© </a:t>
            </a:r>
            <a:r>
              <a:rPr lang="en-US" dirty="0" smtClean="0">
                <a:latin typeface="Times New Roman" pitchFamily="18" charset="0"/>
                <a:cs typeface="Times New Roman" pitchFamily="18" charset="0"/>
              </a:rPr>
              <a:t>2015 </a:t>
            </a:r>
            <a:r>
              <a:rPr lang="en-US" dirty="0">
                <a:latin typeface="Times New Roman" pitchFamily="18" charset="0"/>
                <a:cs typeface="Times New Roman" pitchFamily="18" charset="0"/>
              </a:rPr>
              <a:t>by Alfred P. Rovai</a:t>
            </a:r>
          </a:p>
        </p:txBody>
      </p:sp>
      <p:pic>
        <p:nvPicPr>
          <p:cNvPr id="10" name="Picture 9" descr="watertree press logo whit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4419600"/>
            <a:ext cx="2133600" cy="723410"/>
          </a:xfrm>
          <a:prstGeom prst="rect">
            <a:avLst/>
          </a:prstGeom>
        </p:spPr>
      </p:pic>
      <p:sp>
        <p:nvSpPr>
          <p:cNvPr id="5" name="TextBox 4"/>
          <p:cNvSpPr txBox="1"/>
          <p:nvPr/>
        </p:nvSpPr>
        <p:spPr>
          <a:xfrm>
            <a:off x="1066800" y="5791200"/>
            <a:ext cx="7010400" cy="276999"/>
          </a:xfrm>
          <a:prstGeom prst="rect">
            <a:avLst/>
          </a:prstGeom>
          <a:noFill/>
        </p:spPr>
        <p:txBody>
          <a:bodyPr wrap="square" rtlCol="0">
            <a:spAutoFit/>
          </a:bodyPr>
          <a:lstStyle/>
          <a:p>
            <a:pPr algn="ctr"/>
            <a:r>
              <a:rPr lang="en-US" sz="1200" dirty="0">
                <a:latin typeface="Times New Roman"/>
                <a:cs typeface="Times New Roman"/>
              </a:rPr>
              <a:t>Microsoft® Excel® Screen Prints Courtesy of Microsoft Corporation.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735097"/>
            <a:ext cx="2777889" cy="3505200"/>
          </a:xfrm>
          <a:prstGeom prst="rect">
            <a:avLst/>
          </a:prstGeom>
        </p:spPr>
      </p:pic>
    </p:spTree>
    <p:extLst>
      <p:ext uri="{BB962C8B-B14F-4D97-AF65-F5344CB8AC3E}">
        <p14:creationId xmlns:p14="http://schemas.microsoft.com/office/powerpoint/2010/main" val="1481599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7" name="TextBox 6"/>
          <p:cNvSpPr txBox="1"/>
          <p:nvPr/>
        </p:nvSpPr>
        <p:spPr>
          <a:xfrm>
            <a:off x="550606" y="1295400"/>
            <a:ext cx="7848600" cy="4616648"/>
          </a:xfrm>
          <a:prstGeom prst="rect">
            <a:avLst/>
          </a:prstGeom>
          <a:solidFill>
            <a:srgbClr val="001667"/>
          </a:solidFill>
        </p:spPr>
        <p:txBody>
          <a:bodyPr wrap="square" rtlCol="0">
            <a:spAutoFit/>
          </a:bodyPr>
          <a:lstStyle/>
          <a:p>
            <a:r>
              <a:rPr lang="en-US" dirty="0"/>
              <a:t>As a minimum, the following information should be reported in the results section of any report: null hypothesis that is being evaluated, descriptive statistics (e.g., </a:t>
            </a:r>
            <a:r>
              <a:rPr lang="en-US" i="1" dirty="0"/>
              <a:t>M, SD, N</a:t>
            </a:r>
            <a:r>
              <a:rPr lang="en-US" dirty="0"/>
              <a:t>), statistical test used (i.e., dependent </a:t>
            </a:r>
            <a:r>
              <a:rPr lang="en-US" i="1" dirty="0"/>
              <a:t>t</a:t>
            </a:r>
            <a:r>
              <a:rPr lang="en-US" dirty="0"/>
              <a:t>-test), results of evaluation of test assumptions, </a:t>
            </a:r>
            <a:r>
              <a:rPr lang="en-US" dirty="0" smtClean="0"/>
              <a:t>as appropriate, and </a:t>
            </a:r>
            <a:r>
              <a:rPr lang="en-US" dirty="0"/>
              <a:t>test results. For example, one might report test results as follows. The formatting of the statistics in this example follows the guidelines provided in the Publication Manual of the American Psychological Association (APA).</a:t>
            </a:r>
          </a:p>
          <a:p>
            <a:pPr algn="ctr"/>
            <a:r>
              <a:rPr lang="en-US" sz="2400" dirty="0" smtClean="0"/>
              <a:t>Results</a:t>
            </a:r>
          </a:p>
          <a:p>
            <a:endParaRPr lang="en-US" dirty="0"/>
          </a:p>
          <a:p>
            <a:r>
              <a:rPr lang="en-US" dirty="0"/>
              <a:t>A dependent </a:t>
            </a:r>
            <a:r>
              <a:rPr lang="en-US" i="1" dirty="0"/>
              <a:t>t</a:t>
            </a:r>
            <a:r>
              <a:rPr lang="en-US" dirty="0"/>
              <a:t>-test was conducted to evaluate the null hypothesis that there is no difference between computer confidence pretest and computer confidence posttest among university students (</a:t>
            </a:r>
            <a:r>
              <a:rPr lang="en-US" i="1" dirty="0"/>
              <a:t>N</a:t>
            </a:r>
            <a:r>
              <a:rPr lang="en-US" dirty="0"/>
              <a:t> = 86). The results of the test provided evidence that computer confidence posttest (</a:t>
            </a:r>
            <a:r>
              <a:rPr lang="en-US" i="1" dirty="0"/>
              <a:t>M</a:t>
            </a:r>
            <a:r>
              <a:rPr lang="en-US" dirty="0"/>
              <a:t> = 32.52,</a:t>
            </a:r>
            <a:r>
              <a:rPr lang="en-US" i="1" dirty="0"/>
              <a:t> SD </a:t>
            </a:r>
            <a:r>
              <a:rPr lang="en-US" dirty="0"/>
              <a:t>= 5.35) was significantly higher than computer confidence pretest (</a:t>
            </a:r>
            <a:r>
              <a:rPr lang="en-US" i="1" dirty="0"/>
              <a:t>M </a:t>
            </a:r>
            <a:r>
              <a:rPr lang="en-US" dirty="0"/>
              <a:t>= 31.09, </a:t>
            </a:r>
            <a:r>
              <a:rPr lang="en-US" i="1" dirty="0"/>
              <a:t>SD</a:t>
            </a:r>
            <a:r>
              <a:rPr lang="en-US" dirty="0"/>
              <a:t> = 5.80), </a:t>
            </a:r>
            <a:r>
              <a:rPr lang="en-US" i="1" dirty="0"/>
              <a:t>t</a:t>
            </a:r>
            <a:r>
              <a:rPr lang="en-US" dirty="0"/>
              <a:t>(85) = 3.03, </a:t>
            </a:r>
            <a:r>
              <a:rPr lang="en-US" i="1" dirty="0"/>
              <a:t>p</a:t>
            </a:r>
            <a:r>
              <a:rPr lang="en-US" dirty="0"/>
              <a:t> = .003 (two-tailed), </a:t>
            </a:r>
            <a:r>
              <a:rPr lang="en-US" i="1" dirty="0"/>
              <a:t>d</a:t>
            </a:r>
            <a:r>
              <a:rPr lang="en-US" dirty="0"/>
              <a:t> = .33. Therefore, there was sufficient evidence to reject the null hypothesis. Effect size as measured by Cohen’s d was small. </a:t>
            </a:r>
          </a:p>
        </p:txBody>
      </p:sp>
      <p:sp>
        <p:nvSpPr>
          <p:cNvPr id="8" name="TextBox 7"/>
          <p:cNvSpPr txBox="1"/>
          <p:nvPr/>
        </p:nvSpPr>
        <p:spPr>
          <a:xfrm>
            <a:off x="533400" y="533400"/>
            <a:ext cx="7696200" cy="523220"/>
          </a:xfrm>
          <a:prstGeom prst="rect">
            <a:avLst/>
          </a:prstGeom>
          <a:noFill/>
        </p:spPr>
        <p:txBody>
          <a:bodyPr wrap="square" rtlCol="0">
            <a:spAutoFit/>
          </a:bodyPr>
          <a:lstStyle/>
          <a:p>
            <a:pPr algn="ctr"/>
            <a:r>
              <a:rPr lang="en-US" sz="2800" dirty="0" smtClean="0"/>
              <a:t>Reporting </a:t>
            </a:r>
            <a:r>
              <a:rPr lang="en-US" sz="2800" dirty="0"/>
              <a:t>D</a:t>
            </a:r>
            <a:r>
              <a:rPr lang="en-US" sz="2800" dirty="0" smtClean="0"/>
              <a:t>ependent </a:t>
            </a:r>
            <a:r>
              <a:rPr lang="en-US" sz="2800" i="1" dirty="0" smtClean="0"/>
              <a:t>t</a:t>
            </a:r>
            <a:r>
              <a:rPr lang="en-US" sz="2800" dirty="0" smtClean="0"/>
              <a:t>-Test Results</a:t>
            </a:r>
            <a:endParaRPr lang="en-US" sz="2800" dirty="0"/>
          </a:p>
        </p:txBody>
      </p:sp>
    </p:spTree>
    <p:extLst>
      <p:ext uri="{BB962C8B-B14F-4D97-AF65-F5344CB8AC3E}">
        <p14:creationId xmlns:p14="http://schemas.microsoft.com/office/powerpoint/2010/main" val="406662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graphicFrame>
        <p:nvGraphicFramePr>
          <p:cNvPr id="5" name="Content Placeholder 1"/>
          <p:cNvGraphicFramePr>
            <a:graphicFrameLocks noGrp="1"/>
          </p:cNvGraphicFramePr>
          <p:nvPr>
            <p:ph idx="1"/>
            <p:extLst>
              <p:ext uri="{D42A27DB-BD31-4B8C-83A1-F6EECF244321}">
                <p14:modId xmlns:p14="http://schemas.microsoft.com/office/powerpoint/2010/main" val="1113763294"/>
              </p:ext>
            </p:extLst>
          </p:nvPr>
        </p:nvGraphicFramePr>
        <p:xfrm>
          <a:off x="457200" y="304800"/>
          <a:ext cx="8229600" cy="5821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5875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normAutofit/>
          </a:bodyPr>
          <a:lstStyle/>
          <a:p>
            <a:r>
              <a:rPr lang="en-US" sz="3200" dirty="0">
                <a:latin typeface="Times New Roman" pitchFamily="18" charset="0"/>
                <a:cs typeface="Times New Roman" pitchFamily="18" charset="0"/>
              </a:rPr>
              <a:t>D</a:t>
            </a:r>
            <a:r>
              <a:rPr lang="en-US" sz="3200" dirty="0" smtClean="0">
                <a:latin typeface="Times New Roman" pitchFamily="18" charset="0"/>
                <a:cs typeface="Times New Roman" pitchFamily="18" charset="0"/>
              </a:rPr>
              <a:t>ependent </a:t>
            </a:r>
            <a:r>
              <a:rPr lang="en-US" sz="3200" i="1" dirty="0" smtClean="0">
                <a:latin typeface="Times New Roman" pitchFamily="18" charset="0"/>
                <a:cs typeface="Times New Roman" pitchFamily="18" charset="0"/>
              </a:rPr>
              <a:t>t</a:t>
            </a:r>
            <a:r>
              <a:rPr lang="en-US" sz="3200" dirty="0" smtClean="0">
                <a:latin typeface="Times New Roman" pitchFamily="18" charset="0"/>
                <a:cs typeface="Times New Roman" pitchFamily="18" charset="0"/>
              </a:rPr>
              <a:t>-Test</a:t>
            </a:r>
            <a:endParaRPr lang="en-US" sz="32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457200" y="1219200"/>
            <a:ext cx="8229600" cy="4906963"/>
          </a:xfrm>
        </p:spPr>
        <p:txBody>
          <a:bodyPr>
            <a:normAutofit lnSpcReduction="10000"/>
          </a:bodyPr>
          <a:lstStyle/>
          <a:p>
            <a:r>
              <a:rPr lang="en-US" sz="2400" dirty="0">
                <a:latin typeface="Times New Roman" pitchFamily="18" charset="0"/>
                <a:cs typeface="Times New Roman" pitchFamily="18" charset="0"/>
              </a:rPr>
              <a:t>The </a:t>
            </a:r>
            <a:r>
              <a:rPr lang="en-US" sz="2400" dirty="0" smtClean="0">
                <a:latin typeface="Times New Roman" pitchFamily="18" charset="0"/>
                <a:cs typeface="Times New Roman" pitchFamily="18" charset="0"/>
              </a:rPr>
              <a:t>dependent </a:t>
            </a:r>
            <a:r>
              <a:rPr lang="en-US" sz="2400" i="1" dirty="0" smtClean="0">
                <a:latin typeface="Times New Roman" pitchFamily="18" charset="0"/>
                <a:cs typeface="Times New Roman" pitchFamily="18" charset="0"/>
              </a:rPr>
              <a:t>t</a:t>
            </a:r>
            <a:r>
              <a:rPr lang="en-US" sz="2400" dirty="0" smtClean="0">
                <a:latin typeface="Times New Roman" pitchFamily="18" charset="0"/>
                <a:cs typeface="Times New Roman" pitchFamily="18" charset="0"/>
              </a:rPr>
              <a:t>-test</a:t>
            </a:r>
            <a:r>
              <a:rPr lang="en-US" sz="2400" dirty="0">
                <a:latin typeface="Times New Roman" pitchFamily="18" charset="0"/>
                <a:cs typeface="Times New Roman" pitchFamily="18" charset="0"/>
              </a:rPr>
              <a:t>, also known as </a:t>
            </a:r>
            <a:r>
              <a:rPr lang="en-US" sz="2400" dirty="0" smtClean="0">
                <a:latin typeface="Times New Roman" pitchFamily="18" charset="0"/>
                <a:cs typeface="Times New Roman" pitchFamily="18" charset="0"/>
              </a:rPr>
              <a:t>the paired-samples </a:t>
            </a:r>
            <a:r>
              <a:rPr lang="en-US" sz="2400" i="1" dirty="0" smtClean="0">
                <a:latin typeface="Times New Roman" pitchFamily="18" charset="0"/>
                <a:cs typeface="Times New Roman" pitchFamily="18" charset="0"/>
              </a:rPr>
              <a:t>t</a:t>
            </a:r>
            <a:r>
              <a:rPr lang="en-US" sz="2400" dirty="0" smtClean="0">
                <a:latin typeface="Times New Roman" pitchFamily="18" charset="0"/>
                <a:cs typeface="Times New Roman" pitchFamily="18" charset="0"/>
              </a:rPr>
              <a:t>-test </a:t>
            </a:r>
            <a:r>
              <a:rPr lang="en-US" sz="2400" dirty="0">
                <a:latin typeface="Times New Roman" pitchFamily="18" charset="0"/>
                <a:cs typeface="Times New Roman" pitchFamily="18" charset="0"/>
              </a:rPr>
              <a:t>and </a:t>
            </a:r>
            <a:r>
              <a:rPr lang="en-US" sz="2400" dirty="0" smtClean="0">
                <a:latin typeface="Times New Roman" pitchFamily="18" charset="0"/>
                <a:cs typeface="Times New Roman" pitchFamily="18" charset="0"/>
              </a:rPr>
              <a:t>dependent samples </a:t>
            </a:r>
            <a:r>
              <a:rPr lang="en-US" sz="2400" i="1" dirty="0" smtClean="0">
                <a:latin typeface="Times New Roman" pitchFamily="18" charset="0"/>
                <a:cs typeface="Times New Roman" pitchFamily="18" charset="0"/>
              </a:rPr>
              <a:t>t</a:t>
            </a:r>
            <a:r>
              <a:rPr lang="en-US" sz="2400" dirty="0" smtClean="0">
                <a:latin typeface="Times New Roman" pitchFamily="18" charset="0"/>
                <a:cs typeface="Times New Roman" pitchFamily="18" charset="0"/>
              </a:rPr>
              <a:t>-test</a:t>
            </a:r>
            <a:r>
              <a:rPr lang="en-US" sz="2400" dirty="0">
                <a:latin typeface="Times New Roman" pitchFamily="18" charset="0"/>
                <a:cs typeface="Times New Roman" pitchFamily="18" charset="0"/>
              </a:rPr>
              <a:t>, is a parametric procedure that </a:t>
            </a:r>
            <a:r>
              <a:rPr lang="en-US" sz="2400" dirty="0" smtClean="0">
                <a:latin typeface="Times New Roman" pitchFamily="18" charset="0"/>
                <a:cs typeface="Times New Roman" pitchFamily="18" charset="0"/>
              </a:rPr>
              <a:t>analyzes </a:t>
            </a:r>
            <a:r>
              <a:rPr lang="en-US" sz="2400" dirty="0">
                <a:latin typeface="Times New Roman" pitchFamily="18" charset="0"/>
                <a:cs typeface="Times New Roman" pitchFamily="18" charset="0"/>
              </a:rPr>
              <a:t>mean </a:t>
            </a:r>
            <a:r>
              <a:rPr lang="en-US" sz="2400" dirty="0" smtClean="0">
                <a:latin typeface="Times New Roman" pitchFamily="18" charset="0"/>
                <a:cs typeface="Times New Roman" pitchFamily="18" charset="0"/>
              </a:rPr>
              <a:t>difference scores </a:t>
            </a:r>
            <a:r>
              <a:rPr lang="en-US" sz="2400" dirty="0">
                <a:latin typeface="Times New Roman" pitchFamily="18" charset="0"/>
                <a:cs typeface="Times New Roman" pitchFamily="18" charset="0"/>
              </a:rPr>
              <a:t>obtained from two dependent (related) </a:t>
            </a:r>
            <a:r>
              <a:rPr lang="en-US" sz="2400" dirty="0" smtClean="0">
                <a:latin typeface="Times New Roman" pitchFamily="18" charset="0"/>
                <a:cs typeface="Times New Roman" pitchFamily="18" charset="0"/>
              </a:rPr>
              <a:t>samples.</a:t>
            </a:r>
          </a:p>
          <a:p>
            <a:r>
              <a:rPr lang="en-US" sz="2400" dirty="0">
                <a:latin typeface="Times New Roman" pitchFamily="18" charset="0"/>
                <a:cs typeface="Times New Roman" pitchFamily="18" charset="0"/>
              </a:rPr>
              <a:t>Each case in one sample has a unique corresponding member in the other sample</a:t>
            </a:r>
            <a:r>
              <a:rPr lang="en-US" sz="2400" dirty="0" smtClean="0">
                <a:latin typeface="Times New Roman" pitchFamily="18" charset="0"/>
                <a:cs typeface="Times New Roman" pitchFamily="18" charset="0"/>
              </a:rPr>
              <a:t>.</a:t>
            </a:r>
          </a:p>
          <a:p>
            <a:pPr lvl="1"/>
            <a:r>
              <a:rPr lang="en-US" sz="2000" dirty="0" smtClean="0">
                <a:latin typeface="Times New Roman" pitchFamily="18" charset="0"/>
                <a:cs typeface="Times New Roman" pitchFamily="18" charset="0"/>
              </a:rPr>
              <a:t>Natural pairs: compare pairs that occur naturally, e.g., twins.</a:t>
            </a:r>
          </a:p>
          <a:p>
            <a:pPr lvl="1"/>
            <a:r>
              <a:rPr lang="en-US" sz="2000" dirty="0" smtClean="0">
                <a:latin typeface="Times New Roman" pitchFamily="18" charset="0"/>
                <a:cs typeface="Times New Roman" pitchFamily="18" charset="0"/>
              </a:rPr>
              <a:t>Matched pairs: compare matched pairs, e.g., husbands and wives.</a:t>
            </a:r>
          </a:p>
          <a:p>
            <a:pPr lvl="1"/>
            <a:r>
              <a:rPr lang="en-US" sz="2000" dirty="0" smtClean="0">
                <a:latin typeface="Times New Roman" pitchFamily="18" charset="0"/>
                <a:cs typeface="Times New Roman" pitchFamily="18" charset="0"/>
              </a:rPr>
              <a:t>Repeated measures: compare pairs from two observations of the same sample, e.g., pretest and posttest. </a:t>
            </a:r>
          </a:p>
          <a:p>
            <a:r>
              <a:rPr lang="en-US" sz="2400" dirty="0" smtClean="0">
                <a:latin typeface="Times New Roman" pitchFamily="18" charset="0"/>
                <a:cs typeface="Times New Roman" pitchFamily="18" charset="0"/>
              </a:rPr>
              <a:t>Excel </a:t>
            </a:r>
            <a:r>
              <a:rPr lang="en-US" sz="2400" dirty="0">
                <a:latin typeface="Times New Roman" pitchFamily="18" charset="0"/>
                <a:cs typeface="Times New Roman" pitchFamily="18" charset="0"/>
              </a:rPr>
              <a:t>data entry for the </a:t>
            </a:r>
            <a:r>
              <a:rPr lang="en-US" sz="2400" dirty="0" smtClean="0">
                <a:latin typeface="Times New Roman" pitchFamily="18" charset="0"/>
                <a:cs typeface="Times New Roman" pitchFamily="18" charset="0"/>
              </a:rPr>
              <a:t>dependent </a:t>
            </a:r>
            <a:r>
              <a:rPr lang="en-US" sz="2400" i="1" dirty="0" smtClean="0">
                <a:latin typeface="Times New Roman" pitchFamily="18" charset="0"/>
                <a:cs typeface="Times New Roman" pitchFamily="18" charset="0"/>
              </a:rPr>
              <a:t>t</a:t>
            </a:r>
            <a:r>
              <a:rPr lang="en-US" sz="2400" dirty="0" smtClean="0">
                <a:latin typeface="Times New Roman" pitchFamily="18" charset="0"/>
                <a:cs typeface="Times New Roman" pitchFamily="18" charset="0"/>
              </a:rPr>
              <a:t>-test </a:t>
            </a:r>
            <a:r>
              <a:rPr lang="en-US" sz="2400" dirty="0">
                <a:latin typeface="Times New Roman" pitchFamily="18" charset="0"/>
                <a:cs typeface="Times New Roman" pitchFamily="18" charset="0"/>
              </a:rPr>
              <a:t>is accomplished by entering </a:t>
            </a:r>
            <a:r>
              <a:rPr lang="en-US" sz="2400" dirty="0" smtClean="0">
                <a:latin typeface="Times New Roman" pitchFamily="18" charset="0"/>
                <a:cs typeface="Times New Roman" pitchFamily="18" charset="0"/>
              </a:rPr>
              <a:t>each observation, e.g., pretest and posttest, as </a:t>
            </a:r>
            <a:r>
              <a:rPr lang="en-US" sz="2400" dirty="0">
                <a:latin typeface="Times New Roman" pitchFamily="18" charset="0"/>
                <a:cs typeface="Times New Roman" pitchFamily="18" charset="0"/>
              </a:rPr>
              <a:t>separate columns in an Excel spreadsheet</a:t>
            </a:r>
            <a:r>
              <a:rPr lang="en-US" sz="24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5844049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normAutofit/>
          </a:bodyPr>
          <a:lstStyle/>
          <a:p>
            <a:r>
              <a:rPr lang="en-US" sz="3200" dirty="0">
                <a:latin typeface="Times New Roman" pitchFamily="18" charset="0"/>
                <a:cs typeface="Times New Roman" pitchFamily="18" charset="0"/>
              </a:rPr>
              <a:t>D</a:t>
            </a:r>
            <a:r>
              <a:rPr lang="en-US" sz="3200" dirty="0" smtClean="0">
                <a:latin typeface="Times New Roman" pitchFamily="18" charset="0"/>
                <a:cs typeface="Times New Roman" pitchFamily="18" charset="0"/>
              </a:rPr>
              <a:t>ependent</a:t>
            </a:r>
            <a:r>
              <a:rPr lang="en-US" sz="3200" i="1" dirty="0" smtClean="0">
                <a:latin typeface="Times New Roman" pitchFamily="18" charset="0"/>
                <a:cs typeface="Times New Roman" pitchFamily="18" charset="0"/>
              </a:rPr>
              <a:t> t</a:t>
            </a:r>
            <a:r>
              <a:rPr lang="en-US" sz="3200" dirty="0" smtClean="0">
                <a:latin typeface="Times New Roman" pitchFamily="18" charset="0"/>
                <a:cs typeface="Times New Roman" pitchFamily="18" charset="0"/>
              </a:rPr>
              <a:t>-Test</a:t>
            </a:r>
            <a:endParaRPr lang="en-US" sz="32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457200" y="1219200"/>
            <a:ext cx="8229600" cy="4906963"/>
          </a:xfrm>
        </p:spPr>
        <p:txBody>
          <a:bodyPr>
            <a:normAutofit/>
          </a:bodyPr>
          <a:lstStyle/>
          <a:p>
            <a:r>
              <a:rPr lang="en-US" sz="2400" dirty="0">
                <a:latin typeface="Times New Roman" pitchFamily="18" charset="0"/>
                <a:cs typeface="Times New Roman" pitchFamily="18" charset="0"/>
              </a:rPr>
              <a:t>One can compute the </a:t>
            </a:r>
            <a:r>
              <a:rPr lang="en-US" sz="2400" i="1" dirty="0">
                <a:latin typeface="Times New Roman" pitchFamily="18" charset="0"/>
                <a:cs typeface="Times New Roman" pitchFamily="18" charset="0"/>
              </a:rPr>
              <a:t>t</a:t>
            </a:r>
            <a:r>
              <a:rPr lang="en-US" sz="2400" dirty="0">
                <a:latin typeface="Times New Roman" pitchFamily="18" charset="0"/>
                <a:cs typeface="Times New Roman" pitchFamily="18" charset="0"/>
              </a:rPr>
              <a:t>-value using the following formula:</a:t>
            </a:r>
            <a:endParaRPr lang="en-US" sz="2400" dirty="0" smtClean="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a:p>
            <a:pPr marL="0" indent="0" algn="ctr">
              <a:buNone/>
            </a:pPr>
            <a:endParaRPr lang="en-US" sz="2400" dirty="0" smtClean="0">
              <a:latin typeface="Times New Roman" pitchFamily="18" charset="0"/>
              <a:cs typeface="Times New Roman" pitchFamily="18" charset="0"/>
            </a:endParaRPr>
          </a:p>
          <a:p>
            <a:pPr marL="344488" indent="0">
              <a:buNone/>
            </a:pPr>
            <a:endParaRPr lang="en-US" sz="2400" dirty="0" smtClean="0">
              <a:latin typeface="Times New Roman" pitchFamily="18" charset="0"/>
              <a:cs typeface="Times New Roman" pitchFamily="18" charset="0"/>
            </a:endParaRPr>
          </a:p>
          <a:p>
            <a:pPr marL="344488" indent="0">
              <a:buNone/>
            </a:pPr>
            <a:r>
              <a:rPr lang="en-US" sz="2400" dirty="0" smtClean="0">
                <a:latin typeface="Times New Roman" pitchFamily="18" charset="0"/>
                <a:cs typeface="Times New Roman" pitchFamily="18" charset="0"/>
              </a:rPr>
              <a:t>where  the numerator is </a:t>
            </a:r>
            <a:r>
              <a:rPr lang="en-US" sz="2400" dirty="0">
                <a:latin typeface="Times New Roman" pitchFamily="18" charset="0"/>
                <a:cs typeface="Times New Roman" pitchFamily="18" charset="0"/>
              </a:rPr>
              <a:t>the difference in means of group 1 and group 2 and </a:t>
            </a:r>
            <a:r>
              <a:rPr lang="en-US" sz="2400" dirty="0" smtClean="0">
                <a:latin typeface="Times New Roman" pitchFamily="18" charset="0"/>
                <a:cs typeface="Times New Roman" pitchFamily="18" charset="0"/>
              </a:rPr>
              <a:t>the denominator is </a:t>
            </a:r>
            <a:r>
              <a:rPr lang="en-US" sz="2400" dirty="0">
                <a:latin typeface="Times New Roman" pitchFamily="18" charset="0"/>
                <a:cs typeface="Times New Roman" pitchFamily="18" charset="0"/>
              </a:rPr>
              <a:t>the estimated standard error of the </a:t>
            </a:r>
            <a:r>
              <a:rPr lang="en-US" sz="2400" dirty="0" smtClean="0">
                <a:latin typeface="Times New Roman" pitchFamily="18" charset="0"/>
                <a:cs typeface="Times New Roman" pitchFamily="18" charset="0"/>
              </a:rPr>
              <a:t>difference divided by the square root of the number of paired observations.</a:t>
            </a:r>
          </a:p>
          <a:p>
            <a:endParaRPr lang="en-US" sz="2400" dirty="0" smtClean="0">
              <a:latin typeface="Times New Roman" pitchFamily="18" charset="0"/>
              <a:cs typeface="Times New Roman" pitchFamily="18" charset="0"/>
            </a:endParaRPr>
          </a:p>
        </p:txBody>
      </p:sp>
      <p:graphicFrame>
        <p:nvGraphicFramePr>
          <p:cNvPr id="11" name="Object 4"/>
          <p:cNvGraphicFramePr>
            <a:graphicFrameLocks noChangeAspect="1"/>
          </p:cNvGraphicFramePr>
          <p:nvPr>
            <p:extLst>
              <p:ext uri="{D42A27DB-BD31-4B8C-83A1-F6EECF244321}">
                <p14:modId xmlns:p14="http://schemas.microsoft.com/office/powerpoint/2010/main" val="146931791"/>
              </p:ext>
            </p:extLst>
          </p:nvPr>
        </p:nvGraphicFramePr>
        <p:xfrm>
          <a:off x="3810000" y="1905000"/>
          <a:ext cx="1565275" cy="1328738"/>
        </p:xfrm>
        <a:graphic>
          <a:graphicData uri="http://schemas.openxmlformats.org/presentationml/2006/ole">
            <mc:AlternateContent xmlns:mc="http://schemas.openxmlformats.org/markup-compatibility/2006">
              <mc:Choice xmlns:v="urn:schemas-microsoft-com:vml" Requires="v">
                <p:oleObj spid="_x0000_s1075" name="Equation" r:id="rId3" imgW="825500" imgH="647700" progId="Equation.3">
                  <p:embed/>
                </p:oleObj>
              </mc:Choice>
              <mc:Fallback>
                <p:oleObj name="Equation" r:id="rId3" imgW="825500" imgH="647700" progId="Equation.3">
                  <p:embed/>
                  <p:pic>
                    <p:nvPicPr>
                      <p:cNvPr id="0" name=""/>
                      <p:cNvPicPr>
                        <a:picLocks noChangeAspect="1" noChangeArrowheads="1"/>
                      </p:cNvPicPr>
                      <p:nvPr/>
                    </p:nvPicPr>
                    <p:blipFill>
                      <a:blip r:embed="rId4"/>
                      <a:srcRect/>
                      <a:stretch>
                        <a:fillRect/>
                      </a:stretch>
                    </p:blipFill>
                    <p:spPr bwMode="auto">
                      <a:xfrm>
                        <a:off x="3810000" y="1905000"/>
                        <a:ext cx="1565275" cy="1328738"/>
                      </a:xfrm>
                      <a:prstGeom prst="rect">
                        <a:avLst/>
                      </a:prstGeom>
                      <a:solidFill>
                        <a:schemeClr val="tx1"/>
                      </a:solidFill>
                      <a:ln>
                        <a:noFill/>
                      </a:ln>
                      <a:effectLst>
                        <a:outerShdw blurRad="63500" dist="107763" dir="2700000" algn="ctr" rotWithShape="0">
                          <a:srgbClr val="000000">
                            <a:alpha val="74997"/>
                          </a:srgbClr>
                        </a:outerShdw>
                      </a:effectLst>
                    </p:spPr>
                  </p:pic>
                </p:oleObj>
              </mc:Fallback>
            </mc:AlternateContent>
          </a:graphicData>
        </a:graphic>
      </p:graphicFrame>
    </p:spTree>
    <p:extLst>
      <p:ext uri="{BB962C8B-B14F-4D97-AF65-F5344CB8AC3E}">
        <p14:creationId xmlns:p14="http://schemas.microsoft.com/office/powerpoint/2010/main" val="1425219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normAutofit/>
          </a:bodyPr>
          <a:lstStyle/>
          <a:p>
            <a:r>
              <a:rPr lang="en-US" sz="3200" dirty="0" smtClean="0">
                <a:latin typeface="Times New Roman" pitchFamily="18" charset="0"/>
                <a:cs typeface="Times New Roman" pitchFamily="18" charset="0"/>
              </a:rPr>
              <a:t>Dependent </a:t>
            </a:r>
            <a:r>
              <a:rPr lang="en-US" sz="3200" i="1" dirty="0" smtClean="0">
                <a:latin typeface="Times New Roman" pitchFamily="18" charset="0"/>
                <a:cs typeface="Times New Roman" pitchFamily="18" charset="0"/>
              </a:rPr>
              <a:t>t</a:t>
            </a:r>
            <a:r>
              <a:rPr lang="en-US" sz="3200" dirty="0" smtClean="0">
                <a:latin typeface="Times New Roman" pitchFamily="18" charset="0"/>
                <a:cs typeface="Times New Roman" pitchFamily="18" charset="0"/>
              </a:rPr>
              <a:t>-Test</a:t>
            </a:r>
            <a:endParaRPr lang="en-US" sz="32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457200" y="1219200"/>
            <a:ext cx="8229600" cy="4906963"/>
          </a:xfrm>
        </p:spPr>
        <p:txBody>
          <a:bodyPr>
            <a:normAutofit/>
          </a:bodyPr>
          <a:lstStyle/>
          <a:p>
            <a:r>
              <a:rPr lang="en-US" sz="2400" dirty="0">
                <a:latin typeface="Times New Roman" pitchFamily="18" charset="0"/>
                <a:cs typeface="Times New Roman" pitchFamily="18" charset="0"/>
              </a:rPr>
              <a:t>Cohen’s </a:t>
            </a:r>
            <a:r>
              <a:rPr lang="en-US" sz="2400" i="1" dirty="0">
                <a:latin typeface="Times New Roman" pitchFamily="18" charset="0"/>
                <a:cs typeface="Times New Roman" pitchFamily="18" charset="0"/>
              </a:rPr>
              <a:t>d</a:t>
            </a:r>
            <a:r>
              <a:rPr lang="en-US" sz="2400" dirty="0">
                <a:latin typeface="Times New Roman" pitchFamily="18" charset="0"/>
                <a:cs typeface="Times New Roman" pitchFamily="18" charset="0"/>
              </a:rPr>
              <a:t> measures effect size and is often used to report effect size following a significant </a:t>
            </a:r>
            <a:r>
              <a:rPr lang="en-US" sz="2400" i="1" dirty="0">
                <a:latin typeface="Times New Roman" pitchFamily="18" charset="0"/>
                <a:cs typeface="Times New Roman" pitchFamily="18" charset="0"/>
              </a:rPr>
              <a:t>t</a:t>
            </a:r>
            <a:r>
              <a:rPr lang="en-US" sz="2400" dirty="0">
                <a:latin typeface="Times New Roman" pitchFamily="18" charset="0"/>
                <a:cs typeface="Times New Roman" pitchFamily="18" charset="0"/>
              </a:rPr>
              <a:t>-test. The formula for Cohen’s </a:t>
            </a:r>
            <a:r>
              <a:rPr lang="en-US" sz="2400" i="1" dirty="0">
                <a:latin typeface="Times New Roman" pitchFamily="18" charset="0"/>
                <a:cs typeface="Times New Roman" pitchFamily="18" charset="0"/>
              </a:rPr>
              <a:t>d</a:t>
            </a:r>
            <a:r>
              <a:rPr lang="en-US" sz="2400" dirty="0">
                <a:latin typeface="Times New Roman" pitchFamily="18" charset="0"/>
                <a:cs typeface="Times New Roman" pitchFamily="18" charset="0"/>
              </a:rPr>
              <a:t> for the </a:t>
            </a:r>
            <a:r>
              <a:rPr lang="en-US" sz="2400" dirty="0" smtClean="0">
                <a:latin typeface="Times New Roman" pitchFamily="18" charset="0"/>
                <a:cs typeface="Times New Roman" pitchFamily="18" charset="0"/>
              </a:rPr>
              <a:t>dependent </a:t>
            </a:r>
            <a:r>
              <a:rPr lang="en-US" sz="2400" i="1" dirty="0" smtClean="0">
                <a:latin typeface="Times New Roman" pitchFamily="18" charset="0"/>
                <a:cs typeface="Times New Roman" pitchFamily="18" charset="0"/>
              </a:rPr>
              <a:t>t</a:t>
            </a:r>
            <a:r>
              <a:rPr lang="en-US" sz="2400" dirty="0" smtClean="0">
                <a:latin typeface="Times New Roman" pitchFamily="18" charset="0"/>
                <a:cs typeface="Times New Roman" pitchFamily="18" charset="0"/>
              </a:rPr>
              <a:t>-test is:</a:t>
            </a:r>
          </a:p>
          <a:p>
            <a:pPr marL="0" indent="0" algn="ctr">
              <a:buNone/>
            </a:pPr>
            <a:endParaRPr lang="en-US" sz="2400" dirty="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By convention, Cohen’s </a:t>
            </a:r>
            <a:r>
              <a:rPr lang="en-US" sz="2400" i="1" dirty="0">
                <a:latin typeface="Times New Roman" pitchFamily="18" charset="0"/>
                <a:cs typeface="Times New Roman" pitchFamily="18" charset="0"/>
              </a:rPr>
              <a:t>d</a:t>
            </a:r>
            <a:r>
              <a:rPr lang="en-US" sz="2400" dirty="0">
                <a:latin typeface="Times New Roman" pitchFamily="18" charset="0"/>
                <a:cs typeface="Times New Roman" pitchFamily="18" charset="0"/>
              </a:rPr>
              <a:t> values are interpreted as follows:</a:t>
            </a:r>
          </a:p>
          <a:p>
            <a:pPr lvl="1"/>
            <a:r>
              <a:rPr lang="en-US" sz="2000" dirty="0">
                <a:latin typeface="Times New Roman" pitchFamily="18" charset="0"/>
                <a:cs typeface="Times New Roman" pitchFamily="18" charset="0"/>
              </a:rPr>
              <a:t>Small effect size = .20</a:t>
            </a:r>
          </a:p>
          <a:p>
            <a:pPr lvl="1"/>
            <a:r>
              <a:rPr lang="en-US" sz="2000" dirty="0">
                <a:latin typeface="Times New Roman" pitchFamily="18" charset="0"/>
                <a:cs typeface="Times New Roman" pitchFamily="18" charset="0"/>
              </a:rPr>
              <a:t>Medium effect size = .50</a:t>
            </a:r>
          </a:p>
          <a:p>
            <a:pPr lvl="1"/>
            <a:r>
              <a:rPr lang="en-US" sz="2000" dirty="0">
                <a:latin typeface="Times New Roman" pitchFamily="18" charset="0"/>
                <a:cs typeface="Times New Roman" pitchFamily="18" charset="0"/>
              </a:rPr>
              <a:t>Large effect size = .80</a:t>
            </a:r>
          </a:p>
          <a:p>
            <a:pPr marL="0" indent="0">
              <a:buNone/>
            </a:pPr>
            <a:endParaRPr lang="en-US" sz="2400" dirty="0" smtClean="0">
              <a:latin typeface="Times New Roman" pitchFamily="18" charset="0"/>
              <a:cs typeface="Times New Roman" pitchFamily="18" charset="0"/>
            </a:endParaRPr>
          </a:p>
        </p:txBody>
      </p:sp>
      <p:graphicFrame>
        <p:nvGraphicFramePr>
          <p:cNvPr id="12" name="Object 5"/>
          <p:cNvGraphicFramePr>
            <a:graphicFrameLocks noChangeAspect="1"/>
          </p:cNvGraphicFramePr>
          <p:nvPr>
            <p:extLst>
              <p:ext uri="{D42A27DB-BD31-4B8C-83A1-F6EECF244321}">
                <p14:modId xmlns:p14="http://schemas.microsoft.com/office/powerpoint/2010/main" val="3224233961"/>
              </p:ext>
            </p:extLst>
          </p:nvPr>
        </p:nvGraphicFramePr>
        <p:xfrm>
          <a:off x="3887788" y="2882900"/>
          <a:ext cx="1271587" cy="1046163"/>
        </p:xfrm>
        <a:graphic>
          <a:graphicData uri="http://schemas.openxmlformats.org/presentationml/2006/ole">
            <mc:AlternateContent xmlns:mc="http://schemas.openxmlformats.org/markup-compatibility/2006">
              <mc:Choice xmlns:v="urn:schemas-microsoft-com:vml" Requires="v">
                <p:oleObj spid="_x0000_s2099" name="Equation" r:id="rId3" imgW="546100" imgH="419100" progId="Equation.3">
                  <p:embed/>
                </p:oleObj>
              </mc:Choice>
              <mc:Fallback>
                <p:oleObj name="Equation" r:id="rId3" imgW="546100" imgH="419100" progId="Equation.3">
                  <p:embed/>
                  <p:pic>
                    <p:nvPicPr>
                      <p:cNvPr id="0" name=""/>
                      <p:cNvPicPr>
                        <a:picLocks noChangeAspect="1" noChangeArrowheads="1"/>
                      </p:cNvPicPr>
                      <p:nvPr/>
                    </p:nvPicPr>
                    <p:blipFill>
                      <a:blip r:embed="rId4"/>
                      <a:srcRect/>
                      <a:stretch>
                        <a:fillRect/>
                      </a:stretch>
                    </p:blipFill>
                    <p:spPr bwMode="auto">
                      <a:xfrm>
                        <a:off x="3887788" y="2882900"/>
                        <a:ext cx="1271587" cy="1046163"/>
                      </a:xfrm>
                      <a:prstGeom prst="rect">
                        <a:avLst/>
                      </a:prstGeom>
                      <a:solidFill>
                        <a:schemeClr val="tx1"/>
                      </a:solidFill>
                      <a:ln>
                        <a:noFill/>
                      </a:ln>
                      <a:effectLst>
                        <a:outerShdw blurRad="63500" dist="107763" dir="2700000" algn="ctr" rotWithShape="0">
                          <a:srgbClr val="000000">
                            <a:alpha val="74997"/>
                          </a:srgbClr>
                        </a:outerShdw>
                      </a:effectLst>
                    </p:spPr>
                  </p:pic>
                </p:oleObj>
              </mc:Fallback>
            </mc:AlternateContent>
          </a:graphicData>
        </a:graphic>
      </p:graphicFrame>
    </p:spTree>
    <p:extLst>
      <p:ext uri="{BB962C8B-B14F-4D97-AF65-F5344CB8AC3E}">
        <p14:creationId xmlns:p14="http://schemas.microsoft.com/office/powerpoint/2010/main" val="32947765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normAutofit/>
          </a:bodyPr>
          <a:lstStyle/>
          <a:p>
            <a:r>
              <a:rPr lang="en-US" sz="3200" dirty="0" smtClean="0">
                <a:latin typeface="Times New Roman" pitchFamily="18" charset="0"/>
                <a:cs typeface="Times New Roman" pitchFamily="18" charset="0"/>
              </a:rPr>
              <a:t>Key Assumptions &amp; Requirements</a:t>
            </a:r>
            <a:endParaRPr lang="en-US" sz="32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457200" y="1219200"/>
            <a:ext cx="8229600" cy="4906963"/>
          </a:xfrm>
        </p:spPr>
        <p:txBody>
          <a:bodyPr>
            <a:normAutofit/>
          </a:bodyPr>
          <a:lstStyle/>
          <a:p>
            <a:r>
              <a:rPr lang="en-US" sz="2400" dirty="0">
                <a:latin typeface="Times New Roman" pitchFamily="18" charset="0"/>
                <a:cs typeface="Times New Roman" pitchFamily="18" charset="0"/>
              </a:rPr>
              <a:t>Random selection of </a:t>
            </a:r>
            <a:r>
              <a:rPr lang="en-US" sz="2400" dirty="0" smtClean="0">
                <a:latin typeface="Times New Roman" pitchFamily="18" charset="0"/>
                <a:cs typeface="Times New Roman" pitchFamily="18" charset="0"/>
              </a:rPr>
              <a:t>samples </a:t>
            </a:r>
            <a:r>
              <a:rPr lang="en-US" sz="2400" dirty="0">
                <a:latin typeface="Times New Roman" pitchFamily="18" charset="0"/>
                <a:cs typeface="Times New Roman" pitchFamily="18" charset="0"/>
              </a:rPr>
              <a:t>to allow for generalization of results to a target population.</a:t>
            </a:r>
          </a:p>
          <a:p>
            <a:r>
              <a:rPr lang="en-US" sz="2400" dirty="0">
                <a:latin typeface="Times New Roman" pitchFamily="18" charset="0"/>
                <a:cs typeface="Times New Roman" pitchFamily="18" charset="0"/>
              </a:rPr>
              <a:t>Variables. </a:t>
            </a:r>
            <a:r>
              <a:rPr lang="en-US" sz="2400" dirty="0" smtClean="0">
                <a:latin typeface="Times New Roman" pitchFamily="18" charset="0"/>
                <a:cs typeface="Times New Roman" pitchFamily="18" charset="0"/>
              </a:rPr>
              <a:t>IV</a:t>
            </a:r>
            <a:r>
              <a:rPr lang="en-US" sz="2400" dirty="0">
                <a:latin typeface="Times New Roman" pitchFamily="18" charset="0"/>
                <a:cs typeface="Times New Roman" pitchFamily="18" charset="0"/>
              </a:rPr>
              <a:t>: a dichotomous categorical </a:t>
            </a:r>
            <a:r>
              <a:rPr lang="en-US" sz="2400" dirty="0" smtClean="0">
                <a:latin typeface="Times New Roman" pitchFamily="18" charset="0"/>
                <a:cs typeface="Times New Roman" pitchFamily="18" charset="0"/>
              </a:rPr>
              <a:t>variable, e.g., observation (</a:t>
            </a:r>
            <a:r>
              <a:rPr lang="en-US" sz="2400" dirty="0" err="1" smtClean="0">
                <a:latin typeface="Times New Roman" pitchFamily="18" charset="0"/>
                <a:cs typeface="Times New Roman" pitchFamily="18" charset="0"/>
              </a:rPr>
              <a:t>pretest,posttest</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DV: an interval or ratio scale variable. The data are dependent.</a:t>
            </a:r>
          </a:p>
          <a:p>
            <a:r>
              <a:rPr lang="en-US" sz="2400" dirty="0" smtClean="0">
                <a:latin typeface="Times New Roman" pitchFamily="18" charset="0"/>
                <a:cs typeface="Times New Roman" pitchFamily="18" charset="0"/>
              </a:rPr>
              <a:t>Normality</a:t>
            </a:r>
            <a:r>
              <a:rPr lang="en-US" sz="2400" dirty="0">
                <a:latin typeface="Times New Roman" pitchFamily="18" charset="0"/>
                <a:cs typeface="Times New Roman" pitchFamily="18" charset="0"/>
              </a:rPr>
              <a:t>. The sampling distribution of the differences between </a:t>
            </a:r>
            <a:r>
              <a:rPr lang="en-US" sz="2400" dirty="0" smtClean="0">
                <a:latin typeface="Times New Roman" pitchFamily="18" charset="0"/>
                <a:cs typeface="Times New Roman" pitchFamily="18" charset="0"/>
              </a:rPr>
              <a:t>paired scores </a:t>
            </a:r>
            <a:r>
              <a:rPr lang="en-US" sz="2400" dirty="0">
                <a:latin typeface="Times New Roman" pitchFamily="18" charset="0"/>
                <a:cs typeface="Times New Roman" pitchFamily="18" charset="0"/>
              </a:rPr>
              <a:t>is normally distributed. (The two related groups themselves do not need to be normally distributed.</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Sample </a:t>
            </a:r>
            <a:r>
              <a:rPr lang="en-US" sz="2400" dirty="0">
                <a:latin typeface="Times New Roman" pitchFamily="18" charset="0"/>
                <a:cs typeface="Times New Roman" pitchFamily="18" charset="0"/>
              </a:rPr>
              <a:t>size. The </a:t>
            </a:r>
            <a:r>
              <a:rPr lang="en-US" sz="2400" dirty="0" smtClean="0">
                <a:latin typeface="Times New Roman" pitchFamily="18" charset="0"/>
                <a:cs typeface="Times New Roman" pitchFamily="18" charset="0"/>
              </a:rPr>
              <a:t>dependent t-test </a:t>
            </a:r>
            <a:r>
              <a:rPr lang="en-US" sz="2400" dirty="0">
                <a:latin typeface="Times New Roman" pitchFamily="18" charset="0"/>
                <a:cs typeface="Times New Roman" pitchFamily="18" charset="0"/>
              </a:rPr>
              <a:t>is robust to mild to moderate violations of normality assuming a sufficiently large sample size, e.g., </a:t>
            </a:r>
            <a:r>
              <a:rPr lang="en-US" sz="2400" i="1" dirty="0">
                <a:latin typeface="Times New Roman" pitchFamily="18" charset="0"/>
                <a:cs typeface="Times New Roman" pitchFamily="18" charset="0"/>
              </a:rPr>
              <a:t>N</a:t>
            </a:r>
            <a:r>
              <a:rPr lang="en-US" sz="2400" dirty="0">
                <a:latin typeface="Times New Roman" pitchFamily="18" charset="0"/>
                <a:cs typeface="Times New Roman" pitchFamily="18" charset="0"/>
              </a:rPr>
              <a:t> &gt; 30. However, it may not be the most powerful test available for a given non-normal distribution.</a:t>
            </a:r>
          </a:p>
        </p:txBody>
      </p:sp>
    </p:spTree>
    <p:extLst>
      <p:ext uri="{BB962C8B-B14F-4D97-AF65-F5344CB8AC3E}">
        <p14:creationId xmlns:p14="http://schemas.microsoft.com/office/powerpoint/2010/main" val="29180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932" y="1185505"/>
            <a:ext cx="8839200" cy="4325164"/>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7" name="TextBox 6"/>
          <p:cNvSpPr txBox="1"/>
          <p:nvPr/>
        </p:nvSpPr>
        <p:spPr>
          <a:xfrm>
            <a:off x="1790700" y="3124200"/>
            <a:ext cx="5791200" cy="3139321"/>
          </a:xfrm>
          <a:prstGeom prst="rect">
            <a:avLst/>
          </a:prstGeom>
          <a:solidFill>
            <a:srgbClr val="001667"/>
          </a:solidFill>
        </p:spPr>
        <p:txBody>
          <a:bodyPr wrap="square" rtlCol="0">
            <a:spAutoFit/>
          </a:bodyPr>
          <a:lstStyle/>
          <a:p>
            <a:pPr algn="ctr"/>
            <a:r>
              <a:rPr lang="en-US" dirty="0" smtClean="0"/>
              <a:t>TASK</a:t>
            </a:r>
          </a:p>
          <a:p>
            <a:pPr algn="ctr"/>
            <a:r>
              <a:rPr lang="en-US" dirty="0" smtClean="0"/>
              <a:t>Respond to the following research question and null hypothesis:</a:t>
            </a:r>
          </a:p>
          <a:p>
            <a:pPr algn="ctr"/>
            <a:endParaRPr lang="en-US" dirty="0" smtClean="0"/>
          </a:p>
          <a:p>
            <a:pPr algn="ctr"/>
            <a:r>
              <a:rPr lang="en-US" dirty="0"/>
              <a:t>Is there a difference between computer confidence </a:t>
            </a:r>
            <a:r>
              <a:rPr lang="en-US" dirty="0" smtClean="0"/>
              <a:t>pretest (comconf1) </a:t>
            </a:r>
            <a:r>
              <a:rPr lang="en-US" dirty="0"/>
              <a:t>and computer confidence posttest </a:t>
            </a:r>
            <a:r>
              <a:rPr lang="en-US" dirty="0" smtClean="0"/>
              <a:t>(comconf2) among </a:t>
            </a:r>
            <a:r>
              <a:rPr lang="en-US" dirty="0"/>
              <a:t>university students, μ1 − μ2 ≠ 0</a:t>
            </a:r>
            <a:r>
              <a:rPr lang="en-US" dirty="0" smtClean="0"/>
              <a:t>?</a:t>
            </a:r>
          </a:p>
          <a:p>
            <a:pPr algn="ctr"/>
            <a:endParaRPr lang="en-US" dirty="0" smtClean="0"/>
          </a:p>
          <a:p>
            <a:pPr algn="ctr"/>
            <a:r>
              <a:rPr lang="en-US" i="1" dirty="0" smtClean="0"/>
              <a:t>H</a:t>
            </a:r>
            <a:r>
              <a:rPr lang="en-US" baseline="-25000" dirty="0" smtClean="0"/>
              <a:t>0</a:t>
            </a:r>
            <a:r>
              <a:rPr lang="en-US" dirty="0"/>
              <a:t>: There is no difference between computer confidence pretest and computer confidence posttest among university students, μ1 − μ2 = 0.</a:t>
            </a:r>
          </a:p>
        </p:txBody>
      </p:sp>
      <p:sp>
        <p:nvSpPr>
          <p:cNvPr id="11" name="TextBox 10"/>
          <p:cNvSpPr txBox="1"/>
          <p:nvPr/>
        </p:nvSpPr>
        <p:spPr>
          <a:xfrm>
            <a:off x="525485" y="2198787"/>
            <a:ext cx="8245429" cy="369332"/>
          </a:xfrm>
          <a:prstGeom prst="rect">
            <a:avLst/>
          </a:prstGeom>
          <a:solidFill>
            <a:srgbClr val="001667"/>
          </a:solidFill>
        </p:spPr>
        <p:txBody>
          <a:bodyPr wrap="none" rtlCol="0">
            <a:spAutoFit/>
          </a:bodyPr>
          <a:lstStyle/>
          <a:p>
            <a:pPr algn="ctr"/>
            <a:r>
              <a:rPr lang="en-US" dirty="0" smtClean="0"/>
              <a:t>Open the dataset </a:t>
            </a:r>
            <a:r>
              <a:rPr lang="en-US" i="1" dirty="0" smtClean="0"/>
              <a:t>Computer </a:t>
            </a:r>
            <a:r>
              <a:rPr lang="en-US" i="1" smtClean="0"/>
              <a:t>Anxiety.xlsx</a:t>
            </a:r>
            <a:r>
              <a:rPr lang="en-US" dirty="0" smtClean="0"/>
              <a:t>. Click on the </a:t>
            </a:r>
            <a:r>
              <a:rPr lang="en-US" dirty="0"/>
              <a:t>D</a:t>
            </a:r>
            <a:r>
              <a:rPr lang="en-US" dirty="0" smtClean="0"/>
              <a:t>ependent t-Test worksheet tab.  </a:t>
            </a:r>
          </a:p>
        </p:txBody>
      </p:sp>
      <p:sp>
        <p:nvSpPr>
          <p:cNvPr id="6" name="TextBox 5"/>
          <p:cNvSpPr txBox="1"/>
          <p:nvPr/>
        </p:nvSpPr>
        <p:spPr>
          <a:xfrm>
            <a:off x="1924050" y="2552733"/>
            <a:ext cx="5524500" cy="369332"/>
          </a:xfrm>
          <a:prstGeom prst="rect">
            <a:avLst/>
          </a:prstGeom>
          <a:solidFill>
            <a:schemeClr val="bg1"/>
          </a:solidFill>
          <a:ln w="38100" cmpd="sng">
            <a:solidFill>
              <a:srgbClr val="001667"/>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solidFill>
                  <a:srgbClr val="001667"/>
                </a:solidFill>
              </a:rPr>
              <a:t>File available at </a:t>
            </a:r>
            <a:r>
              <a:rPr lang="en-US" dirty="0" smtClean="0">
                <a:solidFill>
                  <a:srgbClr val="001667"/>
                </a:solidFill>
                <a:hlinkClick r:id="rId3"/>
              </a:rPr>
              <a:t>http://www.watertreepress.com/stats</a:t>
            </a:r>
            <a:endParaRPr lang="en-US" dirty="0" smtClean="0">
              <a:solidFill>
                <a:srgbClr val="001667"/>
              </a:solidFill>
            </a:endParaRPr>
          </a:p>
        </p:txBody>
      </p:sp>
      <p:sp>
        <p:nvSpPr>
          <p:cNvPr id="5" name="TextBox 4"/>
          <p:cNvSpPr txBox="1"/>
          <p:nvPr/>
        </p:nvSpPr>
        <p:spPr>
          <a:xfrm>
            <a:off x="1524000" y="304800"/>
            <a:ext cx="6096000" cy="523220"/>
          </a:xfrm>
          <a:prstGeom prst="rect">
            <a:avLst/>
          </a:prstGeom>
          <a:noFill/>
        </p:spPr>
        <p:txBody>
          <a:bodyPr wrap="square" rtlCol="0">
            <a:spAutoFit/>
          </a:bodyPr>
          <a:lstStyle/>
          <a:p>
            <a:pPr algn="ctr"/>
            <a:r>
              <a:rPr lang="en-US" sz="2800" dirty="0" smtClean="0"/>
              <a:t>Conducting the Dependent t-Test</a:t>
            </a:r>
            <a:endParaRPr lang="en-US" sz="2800" dirty="0"/>
          </a:p>
        </p:txBody>
      </p:sp>
    </p:spTree>
    <p:extLst>
      <p:ext uri="{BB962C8B-B14F-4D97-AF65-F5344CB8AC3E}">
        <p14:creationId xmlns:p14="http://schemas.microsoft.com/office/powerpoint/2010/main" val="2871335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7" name="TextBox 6"/>
          <p:cNvSpPr txBox="1"/>
          <p:nvPr/>
        </p:nvSpPr>
        <p:spPr>
          <a:xfrm>
            <a:off x="304800" y="4038600"/>
            <a:ext cx="8458200" cy="2339102"/>
          </a:xfrm>
          <a:prstGeom prst="rect">
            <a:avLst/>
          </a:prstGeom>
          <a:solidFill>
            <a:srgbClr val="001667"/>
          </a:solidFill>
        </p:spPr>
        <p:txBody>
          <a:bodyPr wrap="square" rtlCol="0">
            <a:spAutoFit/>
          </a:bodyPr>
          <a:lstStyle/>
          <a:p>
            <a:pPr algn="ctr"/>
            <a:r>
              <a:rPr lang="en-US" sz="1600" dirty="0" smtClean="0"/>
              <a:t>Enter the labels and formulas shown in cells D1:G4 in order to generate descriptive statistics.</a:t>
            </a:r>
          </a:p>
          <a:p>
            <a:pPr algn="ctr"/>
            <a:endParaRPr lang="en-US" sz="1600" dirty="0"/>
          </a:p>
          <a:p>
            <a:pPr algn="ctr"/>
            <a:r>
              <a:rPr lang="en-US" sz="1600" dirty="0" smtClean="0"/>
              <a:t>Note that sample size (</a:t>
            </a:r>
            <a:r>
              <a:rPr lang="en-US" sz="1600" i="1" dirty="0" smtClean="0"/>
              <a:t>N</a:t>
            </a:r>
            <a:r>
              <a:rPr lang="en-US" sz="1600" dirty="0" smtClean="0"/>
              <a:t>) </a:t>
            </a:r>
            <a:r>
              <a:rPr lang="en-US" sz="1600" dirty="0" err="1" smtClean="0"/>
              <a:t>reprepresents</a:t>
            </a:r>
            <a:r>
              <a:rPr lang="en-US" sz="1600" dirty="0" smtClean="0"/>
              <a:t> the total number of cases in the sample. A common error is to double this value by adding each pretest observation to each posttest observation. </a:t>
            </a:r>
          </a:p>
          <a:p>
            <a:pPr algn="ctr"/>
            <a:endParaRPr lang="en-US" sz="1600" dirty="0"/>
          </a:p>
          <a:p>
            <a:pPr algn="ctr"/>
            <a:r>
              <a:rPr lang="en-US" sz="1600" dirty="0"/>
              <a:t>Results show that the mean computer confidence posttest (comconf2) score is higher than the mean computer confidence pretest (comconf1)  score. Dependent </a:t>
            </a:r>
            <a:r>
              <a:rPr lang="en-US" sz="1600" dirty="0" smtClean="0"/>
              <a:t>t-test </a:t>
            </a:r>
            <a:r>
              <a:rPr lang="en-US" sz="1600" dirty="0"/>
              <a:t>results will show whether or not this arithmetic difference is statistically significant.</a:t>
            </a:r>
          </a:p>
          <a:p>
            <a:pPr algn="ctr"/>
            <a:endParaRPr lang="en-US"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084346"/>
            <a:ext cx="4457700" cy="1049254"/>
          </a:xfrm>
          <a:prstGeom prst="rect">
            <a:avLst/>
          </a:prstGeom>
        </p:spPr>
      </p:pic>
      <p:sp>
        <p:nvSpPr>
          <p:cNvPr id="6" name="TextBox 5"/>
          <p:cNvSpPr txBox="1"/>
          <p:nvPr/>
        </p:nvSpPr>
        <p:spPr>
          <a:xfrm>
            <a:off x="990600" y="228600"/>
            <a:ext cx="7162800" cy="523220"/>
          </a:xfrm>
          <a:prstGeom prst="rect">
            <a:avLst/>
          </a:prstGeom>
          <a:noFill/>
        </p:spPr>
        <p:txBody>
          <a:bodyPr wrap="square" rtlCol="0">
            <a:spAutoFit/>
          </a:bodyPr>
          <a:lstStyle/>
          <a:p>
            <a:pPr algn="ctr"/>
            <a:r>
              <a:rPr lang="en-US" sz="2800" dirty="0" smtClean="0"/>
              <a:t>Descriptive Statistics</a:t>
            </a:r>
            <a:endParaRPr lang="en-US" sz="28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249" y="2331650"/>
            <a:ext cx="4466829" cy="126729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9321" y="1186610"/>
            <a:ext cx="3843679" cy="2290080"/>
          </a:xfrm>
          <a:prstGeom prst="rect">
            <a:avLst/>
          </a:prstGeom>
        </p:spPr>
      </p:pic>
    </p:spTree>
    <p:extLst>
      <p:ext uri="{BB962C8B-B14F-4D97-AF65-F5344CB8AC3E}">
        <p14:creationId xmlns:p14="http://schemas.microsoft.com/office/powerpoint/2010/main" val="1129525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7" name="TextBox 6"/>
          <p:cNvSpPr txBox="1"/>
          <p:nvPr/>
        </p:nvSpPr>
        <p:spPr>
          <a:xfrm>
            <a:off x="419100" y="4158128"/>
            <a:ext cx="8458200" cy="2031325"/>
          </a:xfrm>
          <a:prstGeom prst="rect">
            <a:avLst/>
          </a:prstGeom>
          <a:solidFill>
            <a:srgbClr val="001667"/>
          </a:solidFill>
        </p:spPr>
        <p:txBody>
          <a:bodyPr wrap="square" rtlCol="0">
            <a:spAutoFit/>
          </a:bodyPr>
          <a:lstStyle/>
          <a:p>
            <a:pPr algn="ctr"/>
            <a:r>
              <a:rPr lang="en-US" dirty="0" smtClean="0"/>
              <a:t>Enter the formulas shown in cells D5:E14 in order to generate dependent </a:t>
            </a:r>
            <a:r>
              <a:rPr lang="en-US" i="1" dirty="0" smtClean="0"/>
              <a:t>t</a:t>
            </a:r>
            <a:r>
              <a:rPr lang="en-US" dirty="0" smtClean="0"/>
              <a:t>-test results. Note: Cells C2:C87 contain the differences between pretest and posttest scores.</a:t>
            </a:r>
          </a:p>
          <a:p>
            <a:pPr algn="ctr"/>
            <a:endParaRPr lang="en-US" dirty="0"/>
          </a:p>
          <a:p>
            <a:pPr algn="ctr"/>
            <a:r>
              <a:rPr lang="en-US" dirty="0"/>
              <a:t>Test results provide evidence that the difference between computer confidence pretest (</a:t>
            </a:r>
            <a:r>
              <a:rPr lang="en-US" i="1" dirty="0"/>
              <a:t>M</a:t>
            </a:r>
            <a:r>
              <a:rPr lang="en-US" dirty="0"/>
              <a:t> = 31.09, </a:t>
            </a:r>
            <a:r>
              <a:rPr lang="en-US" i="1" dirty="0"/>
              <a:t>SD</a:t>
            </a:r>
            <a:r>
              <a:rPr lang="en-US" dirty="0"/>
              <a:t> = 5.80)  and computer confidence posttest (</a:t>
            </a:r>
            <a:r>
              <a:rPr lang="en-US" i="1" dirty="0"/>
              <a:t>M</a:t>
            </a:r>
            <a:r>
              <a:rPr lang="en-US" dirty="0"/>
              <a:t> =32.52, </a:t>
            </a:r>
            <a:r>
              <a:rPr lang="en-US" i="1" dirty="0"/>
              <a:t>SD</a:t>
            </a:r>
            <a:r>
              <a:rPr lang="en-US" dirty="0"/>
              <a:t> = 535) was  statistically significant, </a:t>
            </a:r>
            <a:r>
              <a:rPr lang="en-US" i="1" dirty="0"/>
              <a:t>t</a:t>
            </a:r>
            <a:r>
              <a:rPr lang="en-US" dirty="0"/>
              <a:t>(85) = 3.03, </a:t>
            </a:r>
            <a:r>
              <a:rPr lang="en-US" i="1" dirty="0"/>
              <a:t>p</a:t>
            </a:r>
            <a:r>
              <a:rPr lang="en-US" dirty="0"/>
              <a:t> = .003 (2-tailed), </a:t>
            </a:r>
            <a:r>
              <a:rPr lang="en-US" i="1" dirty="0"/>
              <a:t>d</a:t>
            </a:r>
            <a:r>
              <a:rPr lang="en-US" dirty="0"/>
              <a:t> = .33. </a:t>
            </a:r>
          </a:p>
          <a:p>
            <a:pPr algn="ctr"/>
            <a:endParaRPr lang="en-US"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143000"/>
            <a:ext cx="3842049" cy="27559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143000"/>
            <a:ext cx="3734326" cy="2755900"/>
          </a:xfrm>
          <a:prstGeom prst="rect">
            <a:avLst/>
          </a:prstGeom>
        </p:spPr>
      </p:pic>
      <p:sp>
        <p:nvSpPr>
          <p:cNvPr id="6" name="TextBox 5"/>
          <p:cNvSpPr txBox="1"/>
          <p:nvPr/>
        </p:nvSpPr>
        <p:spPr>
          <a:xfrm>
            <a:off x="838200" y="304800"/>
            <a:ext cx="7239000" cy="523220"/>
          </a:xfrm>
          <a:prstGeom prst="rect">
            <a:avLst/>
          </a:prstGeom>
          <a:noFill/>
        </p:spPr>
        <p:txBody>
          <a:bodyPr wrap="square" rtlCol="0">
            <a:spAutoFit/>
          </a:bodyPr>
          <a:lstStyle/>
          <a:p>
            <a:pPr algn="ctr"/>
            <a:r>
              <a:rPr lang="en-US" sz="2800" dirty="0" smtClean="0"/>
              <a:t>Dependent t-Test</a:t>
            </a:r>
            <a:endParaRPr lang="en-US" sz="2800" dirty="0"/>
          </a:p>
        </p:txBody>
      </p:sp>
    </p:spTree>
    <p:extLst>
      <p:ext uri="{BB962C8B-B14F-4D97-AF65-F5344CB8AC3E}">
        <p14:creationId xmlns:p14="http://schemas.microsoft.com/office/powerpoint/2010/main" val="17744367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5" name="TextBox 4"/>
          <p:cNvSpPr txBox="1"/>
          <p:nvPr/>
        </p:nvSpPr>
        <p:spPr>
          <a:xfrm>
            <a:off x="381000" y="3854390"/>
            <a:ext cx="8001000" cy="923330"/>
          </a:xfrm>
          <a:prstGeom prst="rect">
            <a:avLst/>
          </a:prstGeom>
          <a:solidFill>
            <a:srgbClr val="001667"/>
          </a:solidFill>
        </p:spPr>
        <p:txBody>
          <a:bodyPr wrap="square" rtlCol="0">
            <a:spAutoFit/>
          </a:bodyPr>
          <a:lstStyle/>
          <a:p>
            <a:pPr algn="ctr"/>
            <a:r>
              <a:rPr lang="en-US" dirty="0"/>
              <a:t>Test results </a:t>
            </a:r>
            <a:r>
              <a:rPr lang="en-US" dirty="0" smtClean="0"/>
              <a:t>provide </a:t>
            </a:r>
            <a:r>
              <a:rPr lang="en-US" dirty="0"/>
              <a:t>evidence </a:t>
            </a:r>
            <a:r>
              <a:rPr lang="en-US" dirty="0" smtClean="0"/>
              <a:t>that there is sufficient evidence </a:t>
            </a:r>
            <a:r>
              <a:rPr lang="en-US" i="1" dirty="0" smtClean="0"/>
              <a:t>(p </a:t>
            </a:r>
            <a:r>
              <a:rPr lang="en-US" dirty="0" smtClean="0"/>
              <a:t>= 0.003) to reject the null </a:t>
            </a:r>
            <a:r>
              <a:rPr lang="en-US" dirty="0"/>
              <a:t>hypothesis that </a:t>
            </a:r>
            <a:r>
              <a:rPr lang="en-US" dirty="0" smtClean="0"/>
              <a:t>there </a:t>
            </a:r>
            <a:r>
              <a:rPr lang="en-US" dirty="0"/>
              <a:t>is no difference in mean computer confidence </a:t>
            </a:r>
            <a:r>
              <a:rPr lang="en-US" dirty="0" smtClean="0"/>
              <a:t>pretest and posttest scores.</a:t>
            </a:r>
            <a:endParaRPr lang="en-US" dirty="0"/>
          </a:p>
        </p:txBody>
      </p:sp>
      <p:sp>
        <p:nvSpPr>
          <p:cNvPr id="6" name="TextBox 5"/>
          <p:cNvSpPr txBox="1"/>
          <p:nvPr/>
        </p:nvSpPr>
        <p:spPr>
          <a:xfrm>
            <a:off x="787400" y="228600"/>
            <a:ext cx="7493000" cy="523220"/>
          </a:xfrm>
          <a:prstGeom prst="rect">
            <a:avLst/>
          </a:prstGeom>
          <a:noFill/>
        </p:spPr>
        <p:txBody>
          <a:bodyPr wrap="square" rtlCol="0">
            <a:spAutoFit/>
          </a:bodyPr>
          <a:lstStyle/>
          <a:p>
            <a:pPr algn="ctr"/>
            <a:r>
              <a:rPr lang="en-US" sz="2800" dirty="0" smtClean="0"/>
              <a:t>Test Results Summary</a:t>
            </a:r>
            <a:endParaRPr lang="en-US"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156818"/>
            <a:ext cx="7467600" cy="2096962"/>
          </a:xfrm>
          <a:prstGeom prst="rect">
            <a:avLst/>
          </a:prstGeom>
        </p:spPr>
      </p:pic>
    </p:spTree>
    <p:extLst>
      <p:ext uri="{BB962C8B-B14F-4D97-AF65-F5344CB8AC3E}">
        <p14:creationId xmlns:p14="http://schemas.microsoft.com/office/powerpoint/2010/main" val="37703741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1570</TotalTime>
  <Words>962</Words>
  <Application>Microsoft Macintosh PowerPoint</Application>
  <PresentationFormat>On-screen Show (4:3)</PresentationFormat>
  <Paragraphs>74</Paragraphs>
  <Slides>11</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6" baseType="lpstr">
      <vt:lpstr>Arial</vt:lpstr>
      <vt:lpstr>Calibri</vt:lpstr>
      <vt:lpstr>Times New Roman</vt:lpstr>
      <vt:lpstr>Office Theme</vt:lpstr>
      <vt:lpstr>Equation</vt:lpstr>
      <vt:lpstr>Statistical Fundamentals:  Using Microsoft Excel for Univariate and Bivariate Analysis Alfred P. Rovai</vt:lpstr>
      <vt:lpstr>Dependent t-Test</vt:lpstr>
      <vt:lpstr>Dependent t-Test</vt:lpstr>
      <vt:lpstr>Dependent t-Test</vt:lpstr>
      <vt:lpstr>Key Assumptions &amp; Requirements</vt:lpstr>
      <vt:lpstr>PowerPoint Presentation</vt:lpstr>
      <vt:lpstr>PowerPoint Presentation</vt:lpstr>
      <vt:lpstr>PowerPoint Presentation</vt:lpstr>
      <vt:lpstr>PowerPoint Presentation</vt:lpstr>
      <vt:lpstr>PowerPoint Presentation</vt:lpstr>
      <vt:lpstr>PowerPoint Presentation</vt:lpstr>
    </vt:vector>
  </TitlesOfParts>
  <Manager/>
  <Company>Watertree Press LLC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Independent t-Test</dc:title>
  <dc:subject/>
  <dc:creator>Alfred P. Rovai</dc:creator>
  <cp:keywords/>
  <dc:description/>
  <cp:lastModifiedBy>Fred Rovai</cp:lastModifiedBy>
  <cp:revision>185</cp:revision>
  <dcterms:created xsi:type="dcterms:W3CDTF">2013-06-04T13:30:25Z</dcterms:created>
  <dcterms:modified xsi:type="dcterms:W3CDTF">2015-10-21T13:19:52Z</dcterms:modified>
  <cp:category/>
</cp:coreProperties>
</file>